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58" r:id="rId2"/>
    <p:sldId id="256" r:id="rId3"/>
    <p:sldId id="279" r:id="rId4"/>
    <p:sldId id="280" r:id="rId5"/>
    <p:sldId id="282" r:id="rId6"/>
    <p:sldId id="283" r:id="rId7"/>
    <p:sldId id="284" r:id="rId8"/>
    <p:sldId id="285" r:id="rId9"/>
    <p:sldId id="288" r:id="rId10"/>
    <p:sldId id="286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4" r:id="rId37"/>
    <p:sldId id="315" r:id="rId38"/>
    <p:sldId id="316" r:id="rId39"/>
    <p:sldId id="359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B3930D"/>
    <a:srgbClr val="0066FF"/>
    <a:srgbClr val="0033CC"/>
    <a:srgbClr val="FFFFFF"/>
    <a:srgbClr val="0000FF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94660"/>
  </p:normalViewPr>
  <p:slideViewPr>
    <p:cSldViewPr>
      <p:cViewPr varScale="1">
        <p:scale>
          <a:sx n="87" d="100"/>
          <a:sy n="87" d="100"/>
        </p:scale>
        <p:origin x="-13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7A6BEB-2BEA-418C-A0E5-592F0DD56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09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763427-A036-446F-918C-2E127808512A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Скляров Антон Александрович, учитель истории Кольской открытой (сменной) общеобразовательной школы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8665F2-926C-4835-950C-1283FB4DFAC5}" type="slidenum">
              <a:rPr lang="ru-RU" smtClean="0"/>
              <a:pPr eaLnBrk="1" hangingPunct="1"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D8CFA-0567-4671-B38A-AC7430822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7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77119-4757-43E5-8655-1B982EBBF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7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1AD6-74F9-4A3F-B9C7-AAB39175F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06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E1108-5422-4D98-A83F-BBC8A4B08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79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9FB04-7BB9-44B6-A238-F132CE932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9D036-6931-49EF-BFCE-4C772FA3B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5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FB3DE-8E84-4656-BCE3-93F2AE7B3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5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B710D-8D0D-4F84-A0BB-AB49ECE72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3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F3B-61A1-4EAB-9C58-E59583926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9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6B520-A7A1-4A63-9E64-FDFA3974E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5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2852F-D8FA-48B8-9841-35B3E62AD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6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4C93F-42F9-4067-9AC1-6CFA247B9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3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AB1D3-6264-4FEB-86F1-AECDA9681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3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B76F62F-EAD8-4077-806C-1DAF610FF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anthem_2001_russ_instr_tvrtr.mp3" TargetMode="External"/><Relationship Id="rId1" Type="http://schemas.microsoft.com/office/2007/relationships/media" Target="file:///C:\Documents%20and%20Settings\&#1040;&#1076;&#1084;&#1080;&#1085;&#1080;&#1089;&#1090;&#1088;&#1072;&#1090;&#1086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anthem_2001_russ_instr_tvrtr.mp3" TargetMode="Externa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5.png"/><Relationship Id="rId3" Type="http://schemas.microsoft.com/office/2007/relationships/media" Target="file:///C:\Documents%20and%20Settings\Anton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&#1043;&#1080;&#1084;&#1085;%20&#1056;&#1086;&#1089;&#1089;&#1080;&#1080;%203.mp3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2" Type="http://schemas.openxmlformats.org/officeDocument/2006/relationships/audio" Target="file:///C:\Documents%20and%20Settings\&#1050;&#1086;&#1084;&#1087;&#1100;&#1102;&#1090;&#1077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&#1043;&#1080;&#1084;&#1085;%20&#1056;&#1086;&#1089;&#1089;&#1080;&#1080;%203.mp3" TargetMode="External"/><Relationship Id="rId1" Type="http://schemas.microsoft.com/office/2007/relationships/media" Target="file:///C:\Documents%20and%20Settings\&#1050;&#1086;&#1084;&#1087;&#1100;&#1102;&#1090;&#1077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&#1043;&#1080;&#1084;&#1085;%20&#1056;&#1086;&#1089;&#1089;&#1080;&#1080;%203.mp3" TargetMode="External"/><Relationship Id="rId6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&#1043;&#1080;&#1084;&#1085;%20&#1056;&#1086;&#1089;&#1089;&#1080;&#1080;%203.mp3" TargetMode="External"/><Relationship Id="rId11" Type="http://schemas.openxmlformats.org/officeDocument/2006/relationships/image" Target="../media/image13.png"/><Relationship Id="rId5" Type="http://schemas.microsoft.com/office/2007/relationships/media" Target="file:///C:\Documents%20and%20Settings\&#1040;&#1076;&#1084;&#1080;&#1085;&#1080;&#1089;&#1090;&#1088;&#1072;&#1090;&#1086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&#1043;&#1080;&#1084;&#1085;%20&#1056;&#1086;&#1089;&#1089;&#1080;&#1080;%203.mp3" TargetMode="External"/><Relationship Id="rId10" Type="http://schemas.openxmlformats.org/officeDocument/2006/relationships/image" Target="../media/image6.jpeg"/><Relationship Id="rId4" Type="http://schemas.openxmlformats.org/officeDocument/2006/relationships/audio" Target="file:///C:\Documents%20and%20Settings\Anton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&#1043;&#1080;&#1084;&#1085;%20&#1056;&#1086;&#1089;&#1089;&#1080;&#1080;%203.mp3" TargetMode="External"/><Relationship Id="rId9" Type="http://schemas.openxmlformats.org/officeDocument/2006/relationships/slide" Target="slide3.xml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5.xml"/><Relationship Id="rId18" Type="http://schemas.openxmlformats.org/officeDocument/2006/relationships/slide" Target="slide30.xml"/><Relationship Id="rId26" Type="http://schemas.openxmlformats.org/officeDocument/2006/relationships/slide" Target="slide10.xml"/><Relationship Id="rId39" Type="http://schemas.openxmlformats.org/officeDocument/2006/relationships/slide" Target="slide2.xml"/><Relationship Id="rId3" Type="http://schemas.openxmlformats.org/officeDocument/2006/relationships/slide" Target="slide13.xml"/><Relationship Id="rId21" Type="http://schemas.openxmlformats.org/officeDocument/2006/relationships/slide" Target="slide24.xml"/><Relationship Id="rId34" Type="http://schemas.openxmlformats.org/officeDocument/2006/relationships/slide" Target="slide20.xml"/><Relationship Id="rId7" Type="http://schemas.openxmlformats.org/officeDocument/2006/relationships/slide" Target="slide22.xml"/><Relationship Id="rId12" Type="http://schemas.openxmlformats.org/officeDocument/2006/relationships/slide" Target="slide23.xml"/><Relationship Id="rId17" Type="http://schemas.openxmlformats.org/officeDocument/2006/relationships/slide" Target="slide7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4.xml"/><Relationship Id="rId2" Type="http://schemas.openxmlformats.org/officeDocument/2006/relationships/image" Target="../media/image5.jpeg"/><Relationship Id="rId16" Type="http://schemas.openxmlformats.org/officeDocument/2006/relationships/slide" Target="slide8.xml"/><Relationship Id="rId20" Type="http://schemas.openxmlformats.org/officeDocument/2006/relationships/slide" Target="slide36.xml"/><Relationship Id="rId29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1.xml"/><Relationship Id="rId24" Type="http://schemas.openxmlformats.org/officeDocument/2006/relationships/slide" Target="slide17.xml"/><Relationship Id="rId32" Type="http://schemas.openxmlformats.org/officeDocument/2006/relationships/slide" Target="slide9.xml"/><Relationship Id="rId37" Type="http://schemas.openxmlformats.org/officeDocument/2006/relationships/slide" Target="slide19.xml"/><Relationship Id="rId5" Type="http://schemas.openxmlformats.org/officeDocument/2006/relationships/slide" Target="slide29.xml"/><Relationship Id="rId15" Type="http://schemas.openxmlformats.org/officeDocument/2006/relationships/slide" Target="slide35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36" Type="http://schemas.openxmlformats.org/officeDocument/2006/relationships/slide" Target="slide38.xml"/><Relationship Id="rId10" Type="http://schemas.openxmlformats.org/officeDocument/2006/relationships/slide" Target="slide4.xml"/><Relationship Id="rId19" Type="http://schemas.openxmlformats.org/officeDocument/2006/relationships/slide" Target="slide37.xml"/><Relationship Id="rId31" Type="http://schemas.openxmlformats.org/officeDocument/2006/relationships/slide" Target="slide25.xml"/><Relationship Id="rId4" Type="http://schemas.openxmlformats.org/officeDocument/2006/relationships/image" Target="../media/image6.jpeg"/><Relationship Id="rId9" Type="http://schemas.openxmlformats.org/officeDocument/2006/relationships/slide" Target="slide28.xml"/><Relationship Id="rId14" Type="http://schemas.openxmlformats.org/officeDocument/2006/relationships/slide" Target="slide6.xml"/><Relationship Id="rId22" Type="http://schemas.openxmlformats.org/officeDocument/2006/relationships/slide" Target="slide31.xml"/><Relationship Id="rId27" Type="http://schemas.openxmlformats.org/officeDocument/2006/relationships/slide" Target="slide12.xml"/><Relationship Id="rId30" Type="http://schemas.openxmlformats.org/officeDocument/2006/relationships/slide" Target="slide18.xml"/><Relationship Id="rId35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file:///C:\Documents%20and%20Settings\&#1050;&#1086;&#1084;&#1087;&#1100;&#1102;&#1090;&#1077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anthem_1833_bozh_vocal_mxchr.mp3" TargetMode="External"/><Relationship Id="rId1" Type="http://schemas.microsoft.com/office/2007/relationships/media" Target="file:///C:\Documents%20and%20Settings\&#1050;&#1086;&#1084;&#1087;&#1100;&#1102;&#1090;&#1077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anthem_1833_bozh_vocal_mxchr.mp3" TargetMode="External"/><Relationship Id="rId6" Type="http://schemas.openxmlformats.org/officeDocument/2006/relationships/image" Target="../media/image6.jpeg"/><Relationship Id="rId5" Type="http://schemas.openxmlformats.org/officeDocument/2006/relationships/slide" Target="slide3.xml"/><Relationship Id="rId4" Type="http://schemas.openxmlformats.org/officeDocument/2006/relationships/image" Target="../media/image7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34.png"/><Relationship Id="rId3" Type="http://schemas.microsoft.com/office/2007/relationships/media" Target="file:///C:\Documents%20and%20Settings\Anton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intern.mp3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3.png"/><Relationship Id="rId2" Type="http://schemas.openxmlformats.org/officeDocument/2006/relationships/audio" Target="file:///C:\Documents%20and%20Settings\&#1050;&#1086;&#1084;&#1087;&#1100;&#1102;&#1090;&#1077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intern.mp3" TargetMode="External"/><Relationship Id="rId1" Type="http://schemas.microsoft.com/office/2007/relationships/media" Target="file:///C:\Documents%20and%20Settings\&#1050;&#1086;&#1084;&#1087;&#1100;&#1102;&#1090;&#1077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intern.mp3" TargetMode="External"/><Relationship Id="rId6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intern.mp3" TargetMode="External"/><Relationship Id="rId11" Type="http://schemas.openxmlformats.org/officeDocument/2006/relationships/image" Target="../media/image14.png"/><Relationship Id="rId5" Type="http://schemas.microsoft.com/office/2007/relationships/media" Target="file:///C:\Documents%20and%20Settings\&#1040;&#1076;&#1084;&#1080;&#1085;&#1080;&#1089;&#1090;&#1088;&#1072;&#1090;&#1086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intern.mp3" TargetMode="External"/><Relationship Id="rId10" Type="http://schemas.openxmlformats.org/officeDocument/2006/relationships/image" Target="../media/image6.jpeg"/><Relationship Id="rId4" Type="http://schemas.openxmlformats.org/officeDocument/2006/relationships/audio" Target="file:///C:\Documents%20and%20Settings\Anton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intern.mp3" TargetMode="External"/><Relationship Id="rId9" Type="http://schemas.openxmlformats.org/officeDocument/2006/relationships/slide" Target="slide3.xml"/><Relationship Id="rId1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4.png"/><Relationship Id="rId3" Type="http://schemas.microsoft.com/office/2007/relationships/media" Target="file:///C:\Documents%20and%20Settings\Anton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marseill.mp3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5.png"/><Relationship Id="rId2" Type="http://schemas.openxmlformats.org/officeDocument/2006/relationships/audio" Target="file:///C:\Documents%20and%20Settings\&#1050;&#1086;&#1084;&#1087;&#1100;&#1102;&#1090;&#1077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marseill.mp3" TargetMode="External"/><Relationship Id="rId1" Type="http://schemas.microsoft.com/office/2007/relationships/media" Target="file:///C:\Documents%20and%20Settings\&#1050;&#1086;&#1084;&#1087;&#1100;&#1102;&#1090;&#1077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marseill.mp3" TargetMode="External"/><Relationship Id="rId6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marseill.mp3" TargetMode="External"/><Relationship Id="rId11" Type="http://schemas.openxmlformats.org/officeDocument/2006/relationships/image" Target="../media/image6.jpeg"/><Relationship Id="rId5" Type="http://schemas.microsoft.com/office/2007/relationships/media" Target="file:///C:\Documents%20and%20Settings\&#1040;&#1076;&#1084;&#1080;&#1085;&#1080;&#1089;&#1090;&#1088;&#1072;&#1090;&#1086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marseill.mp3" TargetMode="External"/><Relationship Id="rId15" Type="http://schemas.openxmlformats.org/officeDocument/2006/relationships/image" Target="../media/image37.png"/><Relationship Id="rId10" Type="http://schemas.openxmlformats.org/officeDocument/2006/relationships/slide" Target="slide3.xml"/><Relationship Id="rId4" Type="http://schemas.openxmlformats.org/officeDocument/2006/relationships/audio" Target="file:///C:\Documents%20and%20Settings\Anton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marseill.mp3" TargetMode="External"/><Relationship Id="rId9" Type="http://schemas.openxmlformats.org/officeDocument/2006/relationships/image" Target="../media/image7.gif"/><Relationship Id="rId1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4.png"/><Relationship Id="rId3" Type="http://schemas.microsoft.com/office/2007/relationships/media" Target="file:///C:\Documents%20and%20Settings\Anton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anthem_1977_ussr_vocin_offic.mp3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9.png"/><Relationship Id="rId2" Type="http://schemas.openxmlformats.org/officeDocument/2006/relationships/audio" Target="file:///C:\Documents%20and%20Settings\&#1050;&#1086;&#1084;&#1087;&#1100;&#1102;&#1090;&#1077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anthem_1977_ussr_vocin_offic.mp3" TargetMode="External"/><Relationship Id="rId1" Type="http://schemas.microsoft.com/office/2007/relationships/media" Target="file:///C:\Documents%20and%20Settings\&#1050;&#1086;&#1084;&#1087;&#1100;&#1102;&#1090;&#1077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anthem_1977_ussr_vocin_offic.mp3" TargetMode="External"/><Relationship Id="rId6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anthem_1977_ussr_vocin_offic.mp3" TargetMode="External"/><Relationship Id="rId11" Type="http://schemas.openxmlformats.org/officeDocument/2006/relationships/image" Target="../media/image38.png"/><Relationship Id="rId5" Type="http://schemas.microsoft.com/office/2007/relationships/media" Target="file:///C:\Documents%20and%20Settings\&#1040;&#1076;&#1084;&#1080;&#1085;&#1080;&#1089;&#1090;&#1088;&#1072;&#1090;&#1086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anthem_1977_ussr_vocin_offic.mp3" TargetMode="External"/><Relationship Id="rId15" Type="http://schemas.openxmlformats.org/officeDocument/2006/relationships/image" Target="../media/image41.png"/><Relationship Id="rId10" Type="http://schemas.openxmlformats.org/officeDocument/2006/relationships/image" Target="../media/image6.jpeg"/><Relationship Id="rId4" Type="http://schemas.openxmlformats.org/officeDocument/2006/relationships/audio" Target="file:///C:\Documents%20and%20Settings\Anton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anthem_1977_ussr_vocin_offic.mp3" TargetMode="External"/><Relationship Id="rId9" Type="http://schemas.openxmlformats.org/officeDocument/2006/relationships/slide" Target="slide3.xml"/><Relationship Id="rId1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43.png"/><Relationship Id="rId3" Type="http://schemas.microsoft.com/office/2007/relationships/media" Target="file:///C:\Documents%20and%20Settings\Anton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15_glinki_1993_2000.mp3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2" Type="http://schemas.openxmlformats.org/officeDocument/2006/relationships/audio" Target="file:///C:\Documents%20and%20Settings\&#1050;&#1086;&#1084;&#1087;&#1100;&#1102;&#1090;&#1077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15_glinki_1993_2000.mp3" TargetMode="External"/><Relationship Id="rId1" Type="http://schemas.microsoft.com/office/2007/relationships/media" Target="file:///C:\Documents%20and%20Settings\&#1050;&#1086;&#1084;&#1087;&#1100;&#1102;&#1090;&#1077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15_glinki_1993_2000.mp3" TargetMode="External"/><Relationship Id="rId6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15_glinki_1993_2000.mp3" TargetMode="External"/><Relationship Id="rId11" Type="http://schemas.openxmlformats.org/officeDocument/2006/relationships/image" Target="../media/image42.png"/><Relationship Id="rId5" Type="http://schemas.microsoft.com/office/2007/relationships/media" Target="file:///C:\Documents%20and%20Settings\&#1040;&#1076;&#1084;&#1080;&#1085;&#1080;&#1089;&#1090;&#1088;&#1072;&#1090;&#1086;&#1088;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15_glinki_1993_2000.mp3" TargetMode="External"/><Relationship Id="rId10" Type="http://schemas.openxmlformats.org/officeDocument/2006/relationships/image" Target="../media/image6.jpeg"/><Relationship Id="rId4" Type="http://schemas.openxmlformats.org/officeDocument/2006/relationships/audio" Target="file:///C:\Documents%20and%20Settings\Anton\&#1056;&#1072;&#1073;&#1086;&#1095;&#1080;&#1081;%20&#1089;&#1090;&#1086;&#1083;\&#1047;&#1085;&#1072;&#1090;&#1086;&#1082;&#1080;%20&#1088;&#1086;&#1089;&#1089;&#1080;&#1081;&#1089;&#1082;&#1086;&#1081;%20&#1089;&#1080;&#1084;&#1074;&#1086;&#1083;&#1080;&#1082;&#1080;\&#1072;&#1091;&#1076;&#1080;&#1086;&#1092;&#1072;&#1081;&#1083;&#1099;\15_glinki_1993_2000.mp3" TargetMode="External"/><Relationship Id="rId9" Type="http://schemas.openxmlformats.org/officeDocument/2006/relationships/slide" Target="slide3.xml"/><Relationship Id="rId1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slide" Target="slide3.xml"/><Relationship Id="rId4" Type="http://schemas.openxmlformats.org/officeDocument/2006/relationships/image" Target="../media/image4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slide" Target="slide3.xml"/><Relationship Id="rId4" Type="http://schemas.openxmlformats.org/officeDocument/2006/relationships/image" Target="../media/image4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slide" Target="slide3.xml"/><Relationship Id="rId4" Type="http://schemas.openxmlformats.org/officeDocument/2006/relationships/image" Target="../media/image4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755650" y="549275"/>
            <a:ext cx="7993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4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3930D"/>
                </a:solidFill>
                <a:latin typeface="Times New Roman"/>
                <a:cs typeface="Times New Roman"/>
              </a:rPr>
              <a:t>Историческая игра</a:t>
            </a:r>
          </a:p>
        </p:txBody>
      </p:sp>
      <p:sp>
        <p:nvSpPr>
          <p:cNvPr id="176142" name="Rectangl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524750" y="6381750"/>
            <a:ext cx="1420813" cy="287338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054" name="WordArt 19"/>
          <p:cNvSpPr>
            <a:spLocks noChangeArrowheads="1" noChangeShapeType="1" noTextEdit="1"/>
          </p:cNvSpPr>
          <p:nvPr/>
        </p:nvSpPr>
        <p:spPr bwMode="auto">
          <a:xfrm>
            <a:off x="928688" y="1500188"/>
            <a:ext cx="77866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571612"/>
            <a:ext cx="7643866" cy="64633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2714620"/>
            <a:ext cx="38100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2571744"/>
            <a:ext cx="2800350" cy="3019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anthem_2001_russ_instr_tvrt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761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0" y="1143000"/>
            <a:ext cx="6911975" cy="2571750"/>
          </a:xfrm>
          <a:solidFill>
            <a:schemeClr val="bg1">
              <a:alpha val="34117"/>
            </a:schemeClr>
          </a:solidFill>
          <a:ln w="57150" cmpd="thickThin">
            <a:solidFill>
              <a:srgbClr val="0099FF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just" eaLnBrk="1" hangingPunct="1">
              <a:buFontTx/>
              <a:buNone/>
            </a:pPr>
            <a:r>
              <a:rPr lang="ru-RU" sz="1600" smtClean="0"/>
              <a:t>В 1999 был был объявлен конкурс на музыку и текст гимна РФ, в котором приняли участие известные поэты и композиторы. В декабре 2000 г. государственная комиссия рекомендовала утвердить в качестве гимна России мелодию Александрова на слова С. В. Михалкова. 8 декабря 2000 г. Государственный Федеральный закон о гимне РФ утвердила Государственная Дума, 20 декабря — Совет Федерации, а 25 декабря 2000 г. его подписал президент Российской Федерации В.В. Путин.</a:t>
            </a:r>
          </a:p>
          <a:p>
            <a:pPr marL="0" indent="342900" algn="just" eaLnBrk="1" hangingPunct="1">
              <a:buFontTx/>
              <a:buNone/>
            </a:pPr>
            <a:r>
              <a:rPr lang="ru-RU" sz="1600" smtClean="0">
                <a:cs typeface="Times New Roman" pitchFamily="18" charset="0"/>
              </a:rPr>
              <a:t>Когда впервые прозвучал современный гимн Российской Федерации?</a:t>
            </a:r>
          </a:p>
          <a:p>
            <a:pPr marL="0" indent="342900" eaLnBrk="1" hangingPunct="1">
              <a:buFontTx/>
              <a:buNone/>
            </a:pPr>
            <a:endParaRPr lang="ru-RU" sz="1600" smtClean="0"/>
          </a:p>
        </p:txBody>
      </p:sp>
      <p:pic>
        <p:nvPicPr>
          <p:cNvPr id="11268" name="Picture 4" descr="J018925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27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tile tx="0" ty="0" sx="100000" sy="100000" flip="none" algn="tl"/>
                </a:blipFill>
                <a:latin typeface="Book Antiqua"/>
              </a:rPr>
              <a:t>21</a:t>
            </a:r>
          </a:p>
        </p:txBody>
      </p:sp>
      <p:sp useBgFill="1">
        <p:nvSpPr>
          <p:cNvPr id="33804" name="Rectangle 12"/>
          <p:cNvSpPr>
            <a:spLocks noChangeArrowheads="1"/>
          </p:cNvSpPr>
          <p:nvPr/>
        </p:nvSpPr>
        <p:spPr bwMode="auto">
          <a:xfrm>
            <a:off x="4643438" y="4286250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3805" name="AutoShape 13"/>
          <p:cNvSpPr>
            <a:spLocks noChangeArrowheads="1"/>
          </p:cNvSpPr>
          <p:nvPr/>
        </p:nvSpPr>
        <p:spPr bwMode="auto">
          <a:xfrm rot="10800000">
            <a:off x="5072063" y="5214938"/>
            <a:ext cx="3527425" cy="571500"/>
          </a:xfrm>
          <a:prstGeom prst="wedgeRectCallout">
            <a:avLst>
              <a:gd name="adj1" fmla="val -3176"/>
              <a:gd name="adj2" fmla="val 92690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800" b="1">
                <a:solidFill>
                  <a:srgbClr val="CC0000"/>
                </a:solidFill>
                <a:latin typeface="Arial Narrow" pitchFamily="34" charset="0"/>
              </a:rPr>
              <a:t>1 января 2001 г.</a:t>
            </a:r>
          </a:p>
        </p:txBody>
      </p:sp>
      <p:sp>
        <p:nvSpPr>
          <p:cNvPr id="11273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5715008" y="6429396"/>
            <a:ext cx="1646231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3381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33815" name="WordArt 23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pic>
        <p:nvPicPr>
          <p:cNvPr id="11281" name="Picture 12" descr="gerb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00438"/>
            <a:ext cx="25209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Гимн России 3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Гимн России 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Гимн России 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4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3794" grpId="0"/>
      <p:bldP spid="33794" grpId="1"/>
      <p:bldP spid="33795" grpId="0" build="p" animBg="1"/>
      <p:bldP spid="33804" grpId="0" animBg="1"/>
      <p:bldP spid="338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4688" y="1071563"/>
            <a:ext cx="5708650" cy="2357437"/>
          </a:xfrm>
          <a:solidFill>
            <a:srgbClr val="0099FF">
              <a:alpha val="34117"/>
            </a:srgbClr>
          </a:solidFill>
          <a:ln w="57150" cmpd="thickThin">
            <a:solidFill>
              <a:srgbClr val="0099FF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99"/>
                </a:solidFill>
              </a:rPr>
              <a:t>Какая композиторская династия занималась разработкой Государственного гимна Удмуртской Республики?</a:t>
            </a:r>
          </a:p>
        </p:txBody>
      </p:sp>
      <p:pic>
        <p:nvPicPr>
          <p:cNvPr id="12292" name="Picture 4" descr="J01892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29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6477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22</a:t>
            </a:r>
          </a:p>
        </p:txBody>
      </p:sp>
      <p:sp>
        <p:nvSpPr>
          <p:cNvPr id="3482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59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2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35038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2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559117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2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79663" y="559117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81338" y="5613400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</p:txBody>
      </p:sp>
      <p:sp useBgFill="1">
        <p:nvSpPr>
          <p:cNvPr id="34828" name="Rectangle 12"/>
          <p:cNvSpPr>
            <a:spLocks noChangeArrowheads="1"/>
          </p:cNvSpPr>
          <p:nvPr/>
        </p:nvSpPr>
        <p:spPr bwMode="auto">
          <a:xfrm>
            <a:off x="4429125" y="3857625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4829" name="AutoShape 13"/>
          <p:cNvSpPr>
            <a:spLocks noChangeArrowheads="1"/>
          </p:cNvSpPr>
          <p:nvPr/>
        </p:nvSpPr>
        <p:spPr bwMode="auto">
          <a:xfrm rot="10800000">
            <a:off x="5286375" y="4786313"/>
            <a:ext cx="3311525" cy="587375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ts val="1675"/>
              </a:lnSpc>
            </a:pPr>
            <a:r>
              <a:rPr lang="ru-RU" sz="1400" b="1" dirty="0" err="1">
                <a:solidFill>
                  <a:srgbClr val="CC0000"/>
                </a:solidFill>
              </a:rPr>
              <a:t>Корепановы</a:t>
            </a:r>
            <a:r>
              <a:rPr lang="ru-RU" sz="1400" b="1" dirty="0">
                <a:solidFill>
                  <a:srgbClr val="CC0000"/>
                </a:solidFill>
              </a:rPr>
              <a:t> Герман Афанасьевич и Александр Германович</a:t>
            </a:r>
            <a:endParaRPr lang="ru-RU" sz="1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302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34838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34843" name="WordArt 27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97300" y="5624513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9138" y="5632450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4463" y="5632450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23672" y="5632450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18287" y="5632450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</p:txBody>
      </p:sp>
      <p:pic>
        <p:nvPicPr>
          <p:cNvPr id="12315" name="Picture 23" descr="http://finno-ugry.ru/img/1244175868/12441759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6"/>
          <a:stretch>
            <a:fillRect/>
          </a:stretch>
        </p:blipFill>
        <p:spPr bwMode="auto">
          <a:xfrm>
            <a:off x="533400" y="1989138"/>
            <a:ext cx="2493963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nimBg="1" autoUpdateAnimBg="0" advAuto="0"/>
      <p:bldP spid="34823" grpId="0" animBg="1" autoUpdateAnimBg="0"/>
      <p:bldP spid="34824" grpId="0" animBg="1" autoUpdateAnimBg="0"/>
      <p:bldP spid="34825" grpId="0" animBg="1" autoUpdateAnimBg="0"/>
      <p:bldP spid="34826" grpId="0" animBg="1" autoUpdateAnimBg="0"/>
      <p:bldP spid="34827" grpId="0" animBg="1" autoUpdateAnimBg="0"/>
      <p:bldP spid="34828" grpId="0" animBg="1" autoUpdateAnimBg="0"/>
      <p:bldP spid="34829" grpId="0" animBg="1" autoUpdateAnimBg="0"/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981075"/>
            <a:ext cx="6643687" cy="2425700"/>
          </a:xfrm>
          <a:solidFill>
            <a:srgbClr val="0099FF">
              <a:alpha val="34117"/>
            </a:srgbClr>
          </a:solidFill>
          <a:ln w="57150" cmpd="thickThin">
            <a:solidFill>
              <a:srgbClr val="0099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99"/>
                </a:solidFill>
              </a:rPr>
              <a:t>Один из самых распространенных орнаментальных мотивов удмуртов изображен на флаге УР. Так называемый «лунный узор». Как его название звучит на удмуртском языке?</a:t>
            </a:r>
          </a:p>
        </p:txBody>
      </p:sp>
      <p:pic>
        <p:nvPicPr>
          <p:cNvPr id="13316" name="Picture 4" descr="J01892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31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30</a:t>
            </a:r>
          </a:p>
        </p:txBody>
      </p:sp>
      <p:sp>
        <p:nvSpPr>
          <p:cNvPr id="3687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4313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00125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85938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71750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57563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36876" name="Rectangle 12"/>
          <p:cNvSpPr>
            <a:spLocks noChangeArrowheads="1"/>
          </p:cNvSpPr>
          <p:nvPr/>
        </p:nvSpPr>
        <p:spPr bwMode="auto">
          <a:xfrm>
            <a:off x="4572000" y="40719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6877" name="AutoShape 13"/>
          <p:cNvSpPr>
            <a:spLocks noChangeArrowheads="1"/>
          </p:cNvSpPr>
          <p:nvPr/>
        </p:nvSpPr>
        <p:spPr bwMode="auto">
          <a:xfrm rot="10800000">
            <a:off x="5572125" y="4945063"/>
            <a:ext cx="3311525" cy="6985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800" b="1">
                <a:latin typeface="Calibri" pitchFamily="34" charset="0"/>
              </a:rPr>
              <a:t>Толэзе </a:t>
            </a:r>
          </a:p>
        </p:txBody>
      </p:sp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3688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36887" name="WordArt 23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79950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3375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3335" name="Picture 24" descr="http://newsfromweb.ru/images/news6/5353c957d5b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476625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animBg="1" autoUpdateAnimBg="0" advAuto="0"/>
      <p:bldP spid="36871" grpId="0" animBg="1" autoUpdateAnimBg="0"/>
      <p:bldP spid="36872" grpId="0" animBg="1" autoUpdateAnimBg="0"/>
      <p:bldP spid="36873" grpId="0" animBg="1" autoUpdateAnimBg="0"/>
      <p:bldP spid="36874" grpId="0" animBg="1" autoUpdateAnimBg="0"/>
      <p:bldP spid="36875" grpId="0" animBg="1" autoUpdateAnimBg="0"/>
      <p:bldP spid="36876" grpId="0" animBg="1" autoUpdateAnimBg="0"/>
      <p:bldP spid="36877" grpId="0" animBg="1" autoUpdateAnimBg="0"/>
      <p:bldP spid="2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25" y="1000125"/>
            <a:ext cx="6780213" cy="178117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70000"/>
              </a:lnSpc>
              <a:buFontTx/>
              <a:buNone/>
            </a:pPr>
            <a:r>
              <a:rPr lang="ru-RU" sz="2000" b="1" smtClean="0">
                <a:solidFill>
                  <a:schemeClr val="bg1"/>
                </a:solidFill>
              </a:rPr>
              <a:t>До какого года государственным флагом Удмуртии являлся флаг РСФСР с надписью на русском и удмуртском языках «Удмуртская АССР»?</a:t>
            </a:r>
          </a:p>
        </p:txBody>
      </p:sp>
      <p:pic>
        <p:nvPicPr>
          <p:cNvPr id="14340" name="Picture 4" descr="J01892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4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3</a:t>
            </a:r>
          </a:p>
        </p:txBody>
      </p:sp>
      <p:sp>
        <p:nvSpPr>
          <p:cNvPr id="3789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3050" y="506253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789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06253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789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06253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37900" name="Rectangle 12"/>
          <p:cNvSpPr>
            <a:spLocks noChangeArrowheads="1"/>
          </p:cNvSpPr>
          <p:nvPr/>
        </p:nvSpPr>
        <p:spPr bwMode="auto">
          <a:xfrm>
            <a:off x="4500563" y="3857625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7901" name="AutoShape 13"/>
          <p:cNvSpPr>
            <a:spLocks noChangeArrowheads="1"/>
          </p:cNvSpPr>
          <p:nvPr/>
        </p:nvSpPr>
        <p:spPr bwMode="auto">
          <a:xfrm rot="10800000">
            <a:off x="5986463" y="4652963"/>
            <a:ext cx="2930525" cy="587375"/>
          </a:xfrm>
          <a:prstGeom prst="wedgeRectCallout">
            <a:avLst>
              <a:gd name="adj1" fmla="val -4333"/>
              <a:gd name="adj2" fmla="val 67824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80000"/>
              </a:lnSpc>
            </a:pPr>
            <a:r>
              <a:rPr lang="ru-RU" sz="3200" b="1">
                <a:solidFill>
                  <a:srgbClr val="CC0000"/>
                </a:solidFill>
              </a:rPr>
              <a:t>1993 год</a:t>
            </a:r>
          </a:p>
        </p:txBody>
      </p:sp>
      <p:sp>
        <p:nvSpPr>
          <p:cNvPr id="14348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37910" name="Rectangl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37913" name="WordArt 25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sp>
        <p:nvSpPr>
          <p:cNvPr id="2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1038" y="506253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57" name="AutoShape 25" descr="C:\Users\Admin\Desktop\ЦПИ\Октябрь для пенсионеров\udmurt78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8" name="AutoShape 27" descr="C:\Users\Admin\Desktop\ЦПИ\Октябрь для пенсионеров\udmurt78.gif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59" name="Picture 29" descr="http://www.vexillographia.ru/russia/subjects/images/uassr3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03550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nimBg="1" autoUpdateAnimBg="0" advAuto="0"/>
      <p:bldP spid="37895" grpId="0" animBg="1" autoUpdateAnimBg="0"/>
      <p:bldP spid="37896" grpId="0" animBg="1" autoUpdateAnimBg="0"/>
      <p:bldP spid="37897" grpId="0" animBg="1" autoUpdateAnimBg="0"/>
      <p:bldP spid="37900" grpId="0" animBg="1" autoUpdateAnimBg="0"/>
      <p:bldP spid="37901" grpId="0" animBg="1" autoUpdateAnimBg="0"/>
      <p:bldP spid="2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75" y="1071563"/>
            <a:ext cx="6351588" cy="1857375"/>
          </a:xfrm>
          <a:solidFill>
            <a:srgbClr val="0066FF">
              <a:alpha val="39999"/>
            </a:srgbClr>
          </a:solidFill>
          <a:ln w="57150" cmpd="thickThin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just" eaLnBrk="1" hangingPunct="1">
              <a:buFontTx/>
              <a:buNone/>
            </a:pPr>
            <a:r>
              <a:rPr lang="ru-RU" sz="1600" smtClean="0"/>
              <a:t>Этот правитель повелел изменить государственный герб, желая уравнять Россию в достоинстве со Священной Римской империей, гербом которой также служил двуглавый орел — черный на золотом поле. Так российский золотой двуглавый орел на красном поле стал черным на золотом поле.</a:t>
            </a:r>
          </a:p>
          <a:p>
            <a:pPr marL="0" indent="342900" algn="just" eaLnBrk="1" hangingPunct="1">
              <a:buFontTx/>
              <a:buNone/>
            </a:pPr>
            <a:r>
              <a:rPr lang="ru-RU" sz="1600" smtClean="0"/>
              <a:t>При каком российском императоре произошли указанные изменения?</a:t>
            </a:r>
          </a:p>
        </p:txBody>
      </p:sp>
      <p:pic>
        <p:nvPicPr>
          <p:cNvPr id="15364" name="Picture 4" descr="J01892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36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71550" y="765175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7</a:t>
            </a:r>
          </a:p>
        </p:txBody>
      </p:sp>
      <p:sp>
        <p:nvSpPr>
          <p:cNvPr id="3891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2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2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2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I</a:t>
            </a:r>
            <a:endParaRPr lang="ru-RU" b="1"/>
          </a:p>
        </p:txBody>
      </p:sp>
      <p:sp useBgFill="1">
        <p:nvSpPr>
          <p:cNvPr id="38924" name="Rectangle 12"/>
          <p:cNvSpPr>
            <a:spLocks noChangeArrowheads="1"/>
          </p:cNvSpPr>
          <p:nvPr/>
        </p:nvSpPr>
        <p:spPr bwMode="auto">
          <a:xfrm>
            <a:off x="4572000" y="3643313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8925" name="AutoShape 13"/>
          <p:cNvSpPr>
            <a:spLocks noChangeArrowheads="1"/>
          </p:cNvSpPr>
          <p:nvPr/>
        </p:nvSpPr>
        <p:spPr bwMode="auto">
          <a:xfrm rot="10800000">
            <a:off x="5003800" y="4797425"/>
            <a:ext cx="3889375" cy="1274763"/>
          </a:xfrm>
          <a:prstGeom prst="wedgeRectCallout">
            <a:avLst>
              <a:gd name="adj1" fmla="val -819"/>
              <a:gd name="adj2" fmla="val 83523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600" b="1">
                <a:latin typeface="Calibri" pitchFamily="34" charset="0"/>
              </a:rPr>
              <a:t>Петр </a:t>
            </a:r>
            <a:r>
              <a:rPr lang="en-US" sz="3600" b="1">
                <a:latin typeface="Calibri" pitchFamily="34" charset="0"/>
              </a:rPr>
              <a:t>I</a:t>
            </a:r>
            <a:r>
              <a:rPr lang="ru-RU" sz="3600" b="1">
                <a:latin typeface="Calibri" pitchFamily="34" charset="0"/>
              </a:rPr>
              <a:t> Великий (1682 – 1725)</a:t>
            </a:r>
          </a:p>
        </p:txBody>
      </p:sp>
      <p:sp>
        <p:nvSpPr>
          <p:cNvPr id="15374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389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38935" name="WordArt 23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pic>
        <p:nvPicPr>
          <p:cNvPr id="21" name="Содержимое 6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85720" y="2857496"/>
            <a:ext cx="2095805" cy="263072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15" grpId="0" build="p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7013" y="1484313"/>
            <a:ext cx="5929312" cy="1512887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just" eaLnBrk="1" hangingPunct="1">
              <a:buFontTx/>
              <a:buNone/>
            </a:pPr>
            <a:r>
              <a:rPr lang="ru-RU" sz="2800" smtClean="0"/>
              <a:t>Чему посвящен первый куплет гимна Удмуртской Республики?</a:t>
            </a:r>
          </a:p>
        </p:txBody>
      </p:sp>
      <p:pic>
        <p:nvPicPr>
          <p:cNvPr id="16388" name="Picture 4" descr="J01892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39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11</a:t>
            </a:r>
          </a:p>
        </p:txBody>
      </p:sp>
      <p:sp>
        <p:nvSpPr>
          <p:cNvPr id="3994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39948" name="Rectangle 12"/>
          <p:cNvSpPr>
            <a:spLocks noChangeArrowheads="1"/>
          </p:cNvSpPr>
          <p:nvPr/>
        </p:nvSpPr>
        <p:spPr bwMode="auto">
          <a:xfrm>
            <a:off x="4643438" y="378618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9949" name="AutoShape 13"/>
          <p:cNvSpPr>
            <a:spLocks noChangeArrowheads="1"/>
          </p:cNvSpPr>
          <p:nvPr/>
        </p:nvSpPr>
        <p:spPr bwMode="auto">
          <a:xfrm rot="10800000">
            <a:off x="5429250" y="4786313"/>
            <a:ext cx="3311525" cy="803275"/>
          </a:xfrm>
          <a:prstGeom prst="wedgeRectCallout">
            <a:avLst>
              <a:gd name="adj1" fmla="val -5278"/>
              <a:gd name="adj2" fmla="val 83523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70000"/>
              </a:lnSpc>
            </a:pP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sz="2800" b="1"/>
              <a:t>Флагу и гербу УР</a:t>
            </a:r>
          </a:p>
        </p:txBody>
      </p:sp>
      <p:sp>
        <p:nvSpPr>
          <p:cNvPr id="1639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3995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39960" name="WordArt 24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4786313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4786313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82738" y="4786313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4786313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8" grpId="1"/>
      <p:bldP spid="39939" grpId="0" build="p" animBg="1"/>
      <p:bldP spid="39943" grpId="0" animBg="1"/>
      <p:bldP spid="39944" grpId="0" animBg="1"/>
      <p:bldP spid="39945" grpId="0" animBg="1"/>
      <p:bldP spid="39946" grpId="0" animBg="1"/>
      <p:bldP spid="39948" grpId="0" animBg="1"/>
      <p:bldP spid="39949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1592263"/>
            <a:ext cx="6143625" cy="113347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just" eaLnBrk="1" hangingPunct="1">
              <a:buFontTx/>
              <a:buNone/>
            </a:pPr>
            <a:r>
              <a:rPr lang="ru-RU" sz="2400" smtClean="0"/>
              <a:t>Назовите дату принятия Конституции Удмуртской Республики.</a:t>
            </a:r>
          </a:p>
        </p:txBody>
      </p:sp>
      <p:pic>
        <p:nvPicPr>
          <p:cNvPr id="17412" name="Picture 4" descr="J01892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41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19</a:t>
            </a:r>
          </a:p>
        </p:txBody>
      </p:sp>
      <p:sp useBgFill="1">
        <p:nvSpPr>
          <p:cNvPr id="40972" name="Rectangle 12"/>
          <p:cNvSpPr>
            <a:spLocks noChangeArrowheads="1"/>
          </p:cNvSpPr>
          <p:nvPr/>
        </p:nvSpPr>
        <p:spPr bwMode="auto">
          <a:xfrm>
            <a:off x="4067175" y="3052763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0973" name="AutoShape 13"/>
          <p:cNvSpPr>
            <a:spLocks noChangeArrowheads="1"/>
          </p:cNvSpPr>
          <p:nvPr/>
        </p:nvSpPr>
        <p:spPr bwMode="auto">
          <a:xfrm rot="10800000">
            <a:off x="4024313" y="4076700"/>
            <a:ext cx="4629150" cy="1111250"/>
          </a:xfrm>
          <a:prstGeom prst="wedgeRectCallout">
            <a:avLst>
              <a:gd name="adj1" fmla="val -7144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180000"/>
              </a:lnSpc>
            </a:pPr>
            <a:r>
              <a:rPr lang="ru-RU" sz="3600" b="1">
                <a:solidFill>
                  <a:srgbClr val="CC0000"/>
                </a:solidFill>
              </a:rPr>
              <a:t>7 декабря 1994 год</a:t>
            </a:r>
          </a:p>
        </p:txBody>
      </p:sp>
      <p:sp>
        <p:nvSpPr>
          <p:cNvPr id="1741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4098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40983" name="WordArt 23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pic>
        <p:nvPicPr>
          <p:cNvPr id="17425" name="Picture 27" descr="http://alibudm.narod.ru/img/31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052763"/>
            <a:ext cx="1905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animBg="1" autoUpdateAnimBg="0" advAuto="0"/>
      <p:bldP spid="40972" grpId="0" animBg="1" autoUpdateAnimBg="0"/>
      <p:bldP spid="4097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1268413"/>
            <a:ext cx="6572250" cy="1277937"/>
          </a:xfrm>
          <a:solidFill>
            <a:schemeClr val="bg1"/>
          </a:solidFill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just" eaLnBrk="1" hangingPunct="1">
              <a:lnSpc>
                <a:spcPct val="110000"/>
              </a:lnSpc>
              <a:buFontTx/>
              <a:buNone/>
            </a:pPr>
            <a:r>
              <a:rPr lang="ru-RU" sz="1600" smtClean="0"/>
              <a:t>  </a:t>
            </a:r>
            <a:r>
              <a:rPr lang="ru-RU" sz="2800" smtClean="0"/>
              <a:t>Из скольких статей состоит Конституция Удмуртской Республики?</a:t>
            </a:r>
            <a:endParaRPr lang="ru-RU" sz="2800" b="1" smtClean="0"/>
          </a:p>
        </p:txBody>
      </p:sp>
      <p:pic>
        <p:nvPicPr>
          <p:cNvPr id="18436" name="Picture 4" descr="J01892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3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23</a:t>
            </a:r>
          </a:p>
        </p:txBody>
      </p:sp>
      <p:sp>
        <p:nvSpPr>
          <p:cNvPr id="4199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78113" y="5457825"/>
            <a:ext cx="647700" cy="538163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9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35375" y="5457825"/>
            <a:ext cx="647700" cy="538163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41996" name="Rectangle 12"/>
          <p:cNvSpPr>
            <a:spLocks noChangeArrowheads="1"/>
          </p:cNvSpPr>
          <p:nvPr/>
        </p:nvSpPr>
        <p:spPr bwMode="auto">
          <a:xfrm>
            <a:off x="4822825" y="3857625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1997" name="AutoShape 13"/>
          <p:cNvSpPr>
            <a:spLocks noChangeArrowheads="1"/>
          </p:cNvSpPr>
          <p:nvPr/>
        </p:nvSpPr>
        <p:spPr bwMode="auto">
          <a:xfrm rot="10800000">
            <a:off x="6094413" y="4724400"/>
            <a:ext cx="2535237" cy="733425"/>
          </a:xfrm>
          <a:prstGeom prst="wedgeRectCallout">
            <a:avLst>
              <a:gd name="adj1" fmla="val 2037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110000"/>
              </a:lnSpc>
            </a:pPr>
            <a:r>
              <a:rPr lang="ru-RU" sz="2800" b="1">
                <a:solidFill>
                  <a:srgbClr val="CC0000"/>
                </a:solidFill>
              </a:rPr>
              <a:t>71</a:t>
            </a:r>
          </a:p>
        </p:txBody>
      </p:sp>
      <p:sp>
        <p:nvSpPr>
          <p:cNvPr id="18443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4200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42010" name="WordArt 26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pic>
        <p:nvPicPr>
          <p:cNvPr id="18451" name="Picture 26" descr="http://alibudm.narod.ru/img/31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97175"/>
            <a:ext cx="1905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nimBg="1" autoUpdateAnimBg="0" advAuto="0"/>
      <p:bldP spid="41992" grpId="0" animBg="1" autoUpdateAnimBg="0"/>
      <p:bldP spid="41993" grpId="0" animBg="1" autoUpdateAnimBg="0"/>
      <p:bldP spid="41996" grpId="0" animBg="1" autoUpdateAnimBg="0"/>
      <p:bldP spid="4199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88" y="1214438"/>
            <a:ext cx="6780212" cy="642937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r>
              <a:rPr lang="ru-RU" i="1" dirty="0" smtClean="0">
                <a:solidFill>
                  <a:srgbClr val="0033CC"/>
                </a:solidFill>
              </a:rPr>
              <a:t>В каком году появился данный герб?</a:t>
            </a:r>
          </a:p>
        </p:txBody>
      </p:sp>
      <p:pic>
        <p:nvPicPr>
          <p:cNvPr id="19460" name="Picture 4" descr="J01892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946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27</a:t>
            </a:r>
          </a:p>
        </p:txBody>
      </p:sp>
      <p:sp>
        <p:nvSpPr>
          <p:cNvPr id="4301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301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30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30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43020" name="Rectangle 12"/>
          <p:cNvSpPr>
            <a:spLocks noChangeArrowheads="1"/>
          </p:cNvSpPr>
          <p:nvPr/>
        </p:nvSpPr>
        <p:spPr bwMode="auto">
          <a:xfrm>
            <a:off x="4500563" y="3643313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3021" name="AutoShape 13"/>
          <p:cNvSpPr>
            <a:spLocks noChangeArrowheads="1"/>
          </p:cNvSpPr>
          <p:nvPr/>
        </p:nvSpPr>
        <p:spPr bwMode="auto">
          <a:xfrm rot="10800000">
            <a:off x="5572125" y="4786313"/>
            <a:ext cx="2820988" cy="1214437"/>
          </a:xfrm>
          <a:prstGeom prst="wedgeRectCallout">
            <a:avLst>
              <a:gd name="adj1" fmla="val 79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90000"/>
              </a:lnSpc>
            </a:pPr>
            <a:endParaRPr lang="ru-RU" sz="2800" b="1">
              <a:solidFill>
                <a:srgbClr val="CC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3600" b="1">
                <a:solidFill>
                  <a:srgbClr val="CC0000"/>
                </a:solidFill>
              </a:rPr>
              <a:t>1918</a:t>
            </a:r>
          </a:p>
        </p:txBody>
      </p:sp>
      <p:sp>
        <p:nvSpPr>
          <p:cNvPr id="19469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430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43031" name="WordArt 23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pic>
        <p:nvPicPr>
          <p:cNvPr id="21" name="Содержимое 6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14348" y="2000240"/>
            <a:ext cx="3146425" cy="347821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0" grpId="1"/>
      <p:bldP spid="43011" grpId="0" build="p" animBg="1"/>
      <p:bldP spid="43015" grpId="0" animBg="1"/>
      <p:bldP spid="43016" grpId="0" animBg="1"/>
      <p:bldP spid="43017" grpId="0" animBg="1"/>
      <p:bldP spid="43018" grpId="0" animBg="1"/>
      <p:bldP spid="43020" grpId="0" animBg="1"/>
      <p:bldP spid="430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71688" y="1285875"/>
            <a:ext cx="6545262" cy="857250"/>
          </a:xfrm>
          <a:solidFill>
            <a:schemeClr val="bg1">
              <a:alpha val="39999"/>
            </a:schemeClr>
          </a:solidFill>
          <a:ln w="57150" cmpd="thickThin">
            <a:solidFill>
              <a:srgbClr val="0099FF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just" eaLnBrk="1" hangingPunct="1">
              <a:buFontTx/>
              <a:buNone/>
            </a:pPr>
            <a:r>
              <a:rPr lang="ru-RU" sz="1600" smtClean="0"/>
              <a:t>В каком году вышел указ Президента Российской Федерации, восстановивший исторический российский герб — двуглавого орла? </a:t>
            </a:r>
            <a:endParaRPr lang="ru-RU" sz="1600" smtClean="0">
              <a:solidFill>
                <a:srgbClr val="0033CC"/>
              </a:solidFill>
            </a:endParaRPr>
          </a:p>
        </p:txBody>
      </p:sp>
      <p:pic>
        <p:nvPicPr>
          <p:cNvPr id="20484" name="Picture 4" descr="J01892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31</a:t>
            </a:r>
          </a:p>
        </p:txBody>
      </p:sp>
      <p:sp>
        <p:nvSpPr>
          <p:cNvPr id="4403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404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404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404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44044" name="Rectangle 12"/>
          <p:cNvSpPr>
            <a:spLocks noChangeArrowheads="1"/>
          </p:cNvSpPr>
          <p:nvPr/>
        </p:nvSpPr>
        <p:spPr bwMode="auto">
          <a:xfrm>
            <a:off x="4500563" y="3286125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4045" name="AutoShape 13"/>
          <p:cNvSpPr>
            <a:spLocks noChangeArrowheads="1"/>
          </p:cNvSpPr>
          <p:nvPr/>
        </p:nvSpPr>
        <p:spPr bwMode="auto">
          <a:xfrm rot="10800000">
            <a:off x="5786438" y="4214813"/>
            <a:ext cx="2500312" cy="631825"/>
          </a:xfrm>
          <a:prstGeom prst="wedgeRectCallout">
            <a:avLst>
              <a:gd name="adj1" fmla="val 4190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600" b="1">
                <a:solidFill>
                  <a:srgbClr val="CC0000"/>
                </a:solidFill>
              </a:rPr>
              <a:t>1993</a:t>
            </a:r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5715009" y="6500834"/>
            <a:ext cx="1646230" cy="241279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4405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44058" name="WordArt 26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pic>
        <p:nvPicPr>
          <p:cNvPr id="22" name="Содержимое 6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28662" y="2357430"/>
            <a:ext cx="2823667" cy="3061411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  <p:bldP spid="44035" grpId="0" build="p" animBg="1"/>
      <p:bldP spid="44039" grpId="0" animBg="1"/>
      <p:bldP spid="44040" grpId="0" animBg="1"/>
      <p:bldP spid="44041" grpId="0" animBg="1"/>
      <p:bldP spid="44042" grpId="0" animBg="1"/>
      <p:bldP spid="44044" grpId="0" animBg="1"/>
      <p:bldP spid="440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7"/>
          <p:cNvSpPr>
            <a:spLocks noChangeArrowheads="1"/>
          </p:cNvSpPr>
          <p:nvPr/>
        </p:nvSpPr>
        <p:spPr bwMode="auto">
          <a:xfrm>
            <a:off x="285750" y="2428875"/>
            <a:ext cx="2808288" cy="5715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i="1">
                <a:solidFill>
                  <a:srgbClr val="0033CC"/>
                </a:solidFill>
              </a:rPr>
              <a:t>В каком году </a:t>
            </a:r>
          </a:p>
          <a:p>
            <a:pPr algn="ctr"/>
            <a:r>
              <a:rPr lang="ru-RU" i="1">
                <a:solidFill>
                  <a:srgbClr val="0033CC"/>
                </a:solidFill>
              </a:rPr>
              <a:t>появился данный герб?</a:t>
            </a:r>
          </a:p>
        </p:txBody>
      </p:sp>
      <p:sp>
        <p:nvSpPr>
          <p:cNvPr id="3075" name="WordArt 1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916238" y="404813"/>
            <a:ext cx="338455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4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Правила игры</a:t>
            </a:r>
          </a:p>
        </p:txBody>
      </p:sp>
      <p:sp>
        <p:nvSpPr>
          <p:cNvPr id="3076" name="Text Box 19"/>
          <p:cNvSpPr txBox="1">
            <a:spLocks noChangeArrowheads="1"/>
          </p:cNvSpPr>
          <p:nvPr/>
        </p:nvSpPr>
        <p:spPr bwMode="auto">
          <a:xfrm>
            <a:off x="3357563" y="1773238"/>
            <a:ext cx="578643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ru-RU" sz="1600" b="1" i="1">
                <a:solidFill>
                  <a:srgbClr val="660033"/>
                </a:solidFill>
              </a:rPr>
              <a:t>1.</a:t>
            </a:r>
            <a:r>
              <a:rPr lang="ru-RU">
                <a:solidFill>
                  <a:srgbClr val="000099"/>
                </a:solidFill>
              </a:rPr>
              <a:t> Выбери ячейку с номером и щёлкни по ней мышкой.</a:t>
            </a:r>
          </a:p>
          <a:p>
            <a:pPr eaLnBrk="1" hangingPunct="1">
              <a:lnSpc>
                <a:spcPct val="140000"/>
              </a:lnSpc>
            </a:pPr>
            <a:r>
              <a:rPr lang="ru-RU" sz="1600" b="1" i="1">
                <a:solidFill>
                  <a:srgbClr val="660033"/>
                </a:solidFill>
              </a:rPr>
              <a:t>2.</a:t>
            </a:r>
            <a:r>
              <a:rPr lang="ru-RU">
                <a:solidFill>
                  <a:srgbClr val="000099"/>
                </a:solidFill>
              </a:rPr>
              <a:t> Прочитай вопрос.</a:t>
            </a:r>
          </a:p>
          <a:p>
            <a:pPr eaLnBrk="1" hangingPunct="1">
              <a:lnSpc>
                <a:spcPct val="140000"/>
              </a:lnSpc>
            </a:pPr>
            <a:r>
              <a:rPr lang="ru-RU" sz="1600" b="1" i="1">
                <a:solidFill>
                  <a:srgbClr val="660033"/>
                </a:solidFill>
              </a:rPr>
              <a:t>3.</a:t>
            </a:r>
            <a:r>
              <a:rPr lang="ru-RU">
                <a:solidFill>
                  <a:srgbClr val="000099"/>
                </a:solidFill>
              </a:rPr>
              <a:t> Чтобы узнать правильный ответ, щёлкни мышкой по кнопке «Правильный ответ» или по экрану. </a:t>
            </a:r>
          </a:p>
          <a:p>
            <a:pPr eaLnBrk="1" hangingPunct="1">
              <a:lnSpc>
                <a:spcPct val="140000"/>
              </a:lnSpc>
            </a:pPr>
            <a:r>
              <a:rPr lang="ru-RU" sz="1600" b="1" i="1">
                <a:solidFill>
                  <a:srgbClr val="660033"/>
                </a:solidFill>
              </a:rPr>
              <a:t>4.</a:t>
            </a:r>
            <a:r>
              <a:rPr lang="ru-RU">
                <a:solidFill>
                  <a:srgbClr val="000099"/>
                </a:solidFill>
              </a:rPr>
              <a:t> Чтобы продолжить игру, щёлкни мышкой </a:t>
            </a:r>
          </a:p>
          <a:p>
            <a:pPr eaLnBrk="1" hangingPunct="1">
              <a:lnSpc>
                <a:spcPct val="140000"/>
              </a:lnSpc>
            </a:pPr>
            <a:r>
              <a:rPr lang="ru-RU">
                <a:solidFill>
                  <a:srgbClr val="000099"/>
                </a:solidFill>
              </a:rPr>
              <a:t>по кнопке «Продолжить игру».</a:t>
            </a: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8215338" y="6357958"/>
            <a:ext cx="701675" cy="287338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hlinkClick r:id="" action="ppaction://hlinkshowjump?jump=lastslide"/>
              </a:rPr>
              <a:t>Выход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080" name="WordArt 34"/>
          <p:cNvSpPr>
            <a:spLocks noChangeArrowheads="1" noChangeShapeType="1" noTextEdit="1"/>
          </p:cNvSpPr>
          <p:nvPr/>
        </p:nvSpPr>
        <p:spPr bwMode="auto">
          <a:xfrm>
            <a:off x="1908175" y="1052513"/>
            <a:ext cx="489743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81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28813" y="1785938"/>
            <a:ext cx="503237" cy="466725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3086" name="Rectangle 40"/>
          <p:cNvSpPr>
            <a:spLocks noChangeArrowheads="1"/>
          </p:cNvSpPr>
          <p:nvPr/>
        </p:nvSpPr>
        <p:spPr bwMode="auto">
          <a:xfrm>
            <a:off x="714375" y="3714750"/>
            <a:ext cx="2160588" cy="5048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1000108"/>
            <a:ext cx="6845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2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2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2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2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785786" y="3143248"/>
            <a:ext cx="2071702" cy="428628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13" name="Rectangl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500826" y="635795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Начать игру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9925" y="1233488"/>
            <a:ext cx="6780213" cy="1079500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just" eaLnBrk="1" hangingPunct="1">
              <a:lnSpc>
                <a:spcPct val="110000"/>
              </a:lnSpc>
              <a:buFontTx/>
              <a:buNone/>
            </a:pPr>
            <a:r>
              <a:rPr lang="ru-RU" sz="2400" smtClean="0"/>
              <a:t>В каком селе первоначально располагался административный центр Ярского района?</a:t>
            </a:r>
          </a:p>
        </p:txBody>
      </p:sp>
      <p:pic>
        <p:nvPicPr>
          <p:cNvPr id="21508" name="Picture 4" descr="J01892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51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35</a:t>
            </a:r>
          </a:p>
        </p:txBody>
      </p:sp>
      <p:sp>
        <p:nvSpPr>
          <p:cNvPr id="450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8700" y="4919663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50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85938" y="4919663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506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38413" y="4919663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506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57563" y="4919663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45068" name="Rectangle 12"/>
          <p:cNvSpPr>
            <a:spLocks noChangeArrowheads="1"/>
          </p:cNvSpPr>
          <p:nvPr/>
        </p:nvSpPr>
        <p:spPr bwMode="auto">
          <a:xfrm>
            <a:off x="4643438" y="2928938"/>
            <a:ext cx="4321175" cy="717550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5069" name="AutoShape 13"/>
          <p:cNvSpPr>
            <a:spLocks noChangeArrowheads="1"/>
          </p:cNvSpPr>
          <p:nvPr/>
        </p:nvSpPr>
        <p:spPr bwMode="auto">
          <a:xfrm rot="10800000">
            <a:off x="5429250" y="3929063"/>
            <a:ext cx="3143250" cy="990600"/>
          </a:xfrm>
          <a:prstGeom prst="wedgeRectCallout">
            <a:avLst>
              <a:gd name="adj1" fmla="val 426"/>
              <a:gd name="adj2" fmla="val 68088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Укан</a:t>
            </a:r>
          </a:p>
        </p:txBody>
      </p:sp>
      <p:sp>
        <p:nvSpPr>
          <p:cNvPr id="2151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715009" y="6453189"/>
            <a:ext cx="1646230" cy="261960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4507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21524" name="WordArt 23"/>
          <p:cNvSpPr>
            <a:spLocks noChangeArrowheads="1" noChangeShapeType="1" noTextEdit="1"/>
          </p:cNvSpPr>
          <p:nvPr/>
        </p:nvSpPr>
        <p:spPr bwMode="auto">
          <a:xfrm>
            <a:off x="323850" y="6237288"/>
            <a:ext cx="46815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WordArt 26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pic>
        <p:nvPicPr>
          <p:cNvPr id="21526" name="Picture 18" descr="http://www.izhevskmaps.ru/images/stories/images3/yarski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401888"/>
            <a:ext cx="20224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  <p:bldP spid="45059" grpId="0" build="p" animBg="1"/>
      <p:bldP spid="45063" grpId="0" animBg="1"/>
      <p:bldP spid="45064" grpId="0" animBg="1"/>
      <p:bldP spid="45065" grpId="0" animBg="1"/>
      <p:bldP spid="45066" grpId="0" animBg="1"/>
      <p:bldP spid="45068" grpId="0" animBg="1"/>
      <p:bldP spid="450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57375" y="1071563"/>
            <a:ext cx="6829425" cy="1781175"/>
          </a:xfrm>
          <a:solidFill>
            <a:schemeClr val="bg1">
              <a:alpha val="25882"/>
            </a:schemeClr>
          </a:solidFill>
          <a:ln w="57150" cmpd="thickThin">
            <a:solidFill>
              <a:srgbClr val="0099FF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just" eaLnBrk="1" hangingPunct="1">
              <a:buFontTx/>
              <a:buNone/>
            </a:pPr>
            <a:r>
              <a:rPr lang="ru-RU" sz="1600" smtClean="0"/>
              <a:t>Это эмблема Ярского района. Деревья в верхней части символизируют лесную промышленность,  колос — сельское хозяйство, левый полукруг олицетворяет собой промышленность (металлопрокат, металлоштамповка, железобетонные конструкции и кирпичное производство). Что символизирует голубой полукруг? </a:t>
            </a:r>
          </a:p>
          <a:p>
            <a:pPr marL="0" indent="342900" algn="just" eaLnBrk="1" hangingPunct="1">
              <a:buFontTx/>
              <a:buNone/>
            </a:pPr>
            <a:endParaRPr lang="ru-RU" sz="1600" b="1" smtClean="0"/>
          </a:p>
        </p:txBody>
      </p:sp>
      <p:pic>
        <p:nvPicPr>
          <p:cNvPr id="22532" name="Picture 4" descr="J01892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0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53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2</a:t>
            </a:r>
          </a:p>
        </p:txBody>
      </p:sp>
      <p:sp>
        <p:nvSpPr>
          <p:cNvPr id="4608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4313" y="5643563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46092" name="Rectangle 12"/>
          <p:cNvSpPr>
            <a:spLocks noChangeArrowheads="1"/>
          </p:cNvSpPr>
          <p:nvPr/>
        </p:nvSpPr>
        <p:spPr bwMode="auto">
          <a:xfrm>
            <a:off x="4500563" y="3643313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6093" name="AutoShape 13"/>
          <p:cNvSpPr>
            <a:spLocks noChangeArrowheads="1"/>
          </p:cNvSpPr>
          <p:nvPr/>
        </p:nvSpPr>
        <p:spPr bwMode="auto">
          <a:xfrm rot="10800000">
            <a:off x="5572125" y="4581525"/>
            <a:ext cx="3316288" cy="712788"/>
          </a:xfrm>
          <a:prstGeom prst="wedgeRectCallout">
            <a:avLst>
              <a:gd name="adj1" fmla="val 2037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Родники</a:t>
            </a:r>
          </a:p>
        </p:txBody>
      </p:sp>
      <p:sp>
        <p:nvSpPr>
          <p:cNvPr id="22538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715009" y="6453189"/>
            <a:ext cx="1646230" cy="261960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4610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22550" name="WordArt 26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sp>
        <p:nvSpPr>
          <p:cNvPr id="22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28688" y="5643563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43063" y="5643563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57438" y="5643563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71813" y="5643563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86188" y="5643563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5643563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2552" name="Рисунок 19" descr="http://www.myudm.ru/sites/default/files/jar_ger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565400"/>
            <a:ext cx="33337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2" grpId="1"/>
      <p:bldP spid="46083" grpId="0" build="p" animBg="1"/>
      <p:bldP spid="46087" grpId="0" animBg="1"/>
      <p:bldP spid="46092" grpId="0" animBg="1"/>
      <p:bldP spid="4609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8200" y="1382713"/>
            <a:ext cx="6780213" cy="844550"/>
          </a:xfrm>
          <a:solidFill>
            <a:srgbClr val="FF0000">
              <a:alpha val="25882"/>
            </a:srgbClr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just" eaLnBrk="1" hangingPunct="1">
              <a:buFontTx/>
              <a:buNone/>
            </a:pPr>
            <a:r>
              <a:rPr lang="ru-RU" sz="2000" smtClean="0"/>
              <a:t>Назовите автора эмблемы Ярского района?</a:t>
            </a:r>
          </a:p>
        </p:txBody>
      </p:sp>
      <p:pic>
        <p:nvPicPr>
          <p:cNvPr id="23556" name="Picture 4" descr="J01892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55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6</a:t>
            </a:r>
          </a:p>
        </p:txBody>
      </p:sp>
      <p:sp>
        <p:nvSpPr>
          <p:cNvPr id="4711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711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711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711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71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47116" name="Rectangle 12"/>
          <p:cNvSpPr>
            <a:spLocks noChangeArrowheads="1"/>
          </p:cNvSpPr>
          <p:nvPr/>
        </p:nvSpPr>
        <p:spPr bwMode="auto">
          <a:xfrm>
            <a:off x="4629150" y="2781300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7117" name="AutoShape 13"/>
          <p:cNvSpPr>
            <a:spLocks noChangeArrowheads="1"/>
          </p:cNvSpPr>
          <p:nvPr/>
        </p:nvSpPr>
        <p:spPr bwMode="auto">
          <a:xfrm rot="10800000">
            <a:off x="5364163" y="3943350"/>
            <a:ext cx="3246437" cy="1152525"/>
          </a:xfrm>
          <a:prstGeom prst="wedgeRectCallout">
            <a:avLst>
              <a:gd name="adj1" fmla="val -861"/>
              <a:gd name="adj2" fmla="val 89806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Перминова Людмила Васильевна</a:t>
            </a:r>
          </a:p>
        </p:txBody>
      </p:sp>
      <p:sp>
        <p:nvSpPr>
          <p:cNvPr id="2356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5715009" y="6453189"/>
            <a:ext cx="1646230" cy="261960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471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23574" name="WordArt 23"/>
          <p:cNvSpPr>
            <a:spLocks noChangeArrowheads="1" noChangeShapeType="1" noTextEdit="1"/>
          </p:cNvSpPr>
          <p:nvPr/>
        </p:nvSpPr>
        <p:spPr bwMode="auto">
          <a:xfrm>
            <a:off x="323850" y="6357958"/>
            <a:ext cx="4681538" cy="3111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pic>
        <p:nvPicPr>
          <p:cNvPr id="2" name="Рисунок 17" descr="http://www.myudm.ru/sites/default/files/jar_ger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492375"/>
            <a:ext cx="3471862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2125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9436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65888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5825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  <p:bldP spid="47107" grpId="0" build="p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471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85938" y="1143000"/>
            <a:ext cx="7215187" cy="1928813"/>
          </a:xfrm>
          <a:solidFill>
            <a:schemeClr val="bg1">
              <a:alpha val="25882"/>
            </a:schemeClr>
          </a:solidFill>
          <a:ln w="57150" cmpd="thickThin">
            <a:solidFill>
              <a:srgbClr val="0099FF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just" eaLnBrk="1" hangingPunct="1">
              <a:buFontTx/>
              <a:buNone/>
            </a:pPr>
            <a:r>
              <a:rPr lang="ru-RU" sz="1600" smtClean="0"/>
              <a:t>В 1699—1700 гг. Петром I вводится новый штандарт и разрабатываются новые варианты военно-морского флага. 20 января 1705 года Пётр I издал указ, согласно которому «на торговых всяких судах» должен подниматься бело-сине-красный флаг. Трёхполосный флаг использовался и на военных кораблях до 1712 года, когда в качестве военно-морского флага был утверждён</a:t>
            </a:r>
            <a:r>
              <a:rPr lang="en-US" sz="1600" smtClean="0"/>
              <a:t> </a:t>
            </a:r>
            <a:r>
              <a:rPr lang="ru-RU" sz="1600" smtClean="0"/>
              <a:t>этот флаг. </a:t>
            </a:r>
          </a:p>
          <a:p>
            <a:pPr marL="0" indent="342900" algn="just" eaLnBrk="1" hangingPunct="1">
              <a:buFontTx/>
              <a:buNone/>
            </a:pPr>
            <a:r>
              <a:rPr lang="ru-RU" sz="1600" smtClean="0"/>
              <a:t>Что это за флаг?</a:t>
            </a:r>
          </a:p>
        </p:txBody>
      </p:sp>
      <p:pic>
        <p:nvPicPr>
          <p:cNvPr id="24580" name="Picture 4" descr="J01892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58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10</a:t>
            </a:r>
          </a:p>
        </p:txBody>
      </p:sp>
      <p:sp>
        <p:nvSpPr>
          <p:cNvPr id="4813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14438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813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28813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4814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8141" name="AutoShape 13"/>
          <p:cNvSpPr>
            <a:spLocks noChangeArrowheads="1"/>
          </p:cNvSpPr>
          <p:nvPr/>
        </p:nvSpPr>
        <p:spPr bwMode="auto">
          <a:xfrm rot="10800000">
            <a:off x="4572000" y="4643438"/>
            <a:ext cx="4311650" cy="7747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200" b="1">
                <a:solidFill>
                  <a:srgbClr val="CC0000"/>
                </a:solidFill>
              </a:rPr>
              <a:t>Андреевский флаг</a:t>
            </a:r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5715009" y="6453189"/>
            <a:ext cx="1646230" cy="261960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4814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24594" name="WordArt 26"/>
          <p:cNvSpPr>
            <a:spLocks noChangeArrowheads="1" noChangeShapeType="1" noTextEdit="1"/>
          </p:cNvSpPr>
          <p:nvPr/>
        </p:nvSpPr>
        <p:spPr bwMode="auto">
          <a:xfrm>
            <a:off x="323850" y="6237288"/>
            <a:ext cx="46815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43188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57563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71938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6313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0688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63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29438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7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43813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063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4604" name="Picture 6" descr="flag1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3214688"/>
            <a:ext cx="3238500" cy="2181225"/>
          </a:xfrm>
        </p:spPr>
      </p:pic>
      <p:sp>
        <p:nvSpPr>
          <p:cNvPr id="30" name="Прямоугольник 29"/>
          <p:cNvSpPr/>
          <p:nvPr/>
        </p:nvSpPr>
        <p:spPr>
          <a:xfrm>
            <a:off x="714348" y="6357958"/>
            <a:ext cx="3844129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0" grpId="1"/>
      <p:bldP spid="48131" grpId="0" build="p" animBg="1"/>
      <p:bldP spid="48135" grpId="0" animBg="1"/>
      <p:bldP spid="48136" grpId="0" animBg="1"/>
      <p:bldP spid="48140" grpId="0" animBg="1"/>
      <p:bldP spid="4814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75" y="1484313"/>
            <a:ext cx="5176838" cy="1422400"/>
          </a:xfrm>
          <a:solidFill>
            <a:srgbClr val="FF0000">
              <a:alpha val="25882"/>
            </a:srgbClr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just" eaLnBrk="1" hangingPunct="1"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Как называется церемония вступления в должность Президента Российской Федерации?</a:t>
            </a:r>
          </a:p>
        </p:txBody>
      </p:sp>
      <p:pic>
        <p:nvPicPr>
          <p:cNvPr id="25604" name="Picture 4" descr="J01892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0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18</a:t>
            </a:r>
          </a:p>
        </p:txBody>
      </p:sp>
      <p:sp useBgFill="1">
        <p:nvSpPr>
          <p:cNvPr id="49164" name="Rectangle 12"/>
          <p:cNvSpPr>
            <a:spLocks noChangeArrowheads="1"/>
          </p:cNvSpPr>
          <p:nvPr/>
        </p:nvSpPr>
        <p:spPr bwMode="auto">
          <a:xfrm>
            <a:off x="4572000" y="335438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9165" name="AutoShape 13"/>
          <p:cNvSpPr>
            <a:spLocks noChangeArrowheads="1"/>
          </p:cNvSpPr>
          <p:nvPr/>
        </p:nvSpPr>
        <p:spPr bwMode="auto">
          <a:xfrm rot="10800000">
            <a:off x="4754563" y="4292600"/>
            <a:ext cx="3954462" cy="866775"/>
          </a:xfrm>
          <a:prstGeom prst="wedgeRectCallout">
            <a:avLst>
              <a:gd name="adj1" fmla="val -12546"/>
              <a:gd name="adj2" fmla="val 85343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170000"/>
              </a:lnSpc>
            </a:pPr>
            <a:r>
              <a:rPr lang="ru-RU" sz="2800" b="1">
                <a:solidFill>
                  <a:srgbClr val="FF0000"/>
                </a:solidFill>
              </a:rPr>
              <a:t>Инаугурация</a:t>
            </a:r>
            <a:r>
              <a:rPr lang="ru-RU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609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5715009" y="6453189"/>
            <a:ext cx="1646230" cy="261960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4917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25621" name="WordArt 24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68650" y="55086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12050" y="55133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87788" y="55086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4025" y="55133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6175" y="55086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6563" y="55086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44563" y="5492750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5900" y="55086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5492750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2413" y="5486400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84888" y="5486400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5628" name="Picture 18" descr="http://media.vremyan.ru/images/640_480/images_1948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build="p" animBg="1" autoUpdateAnimBg="0" advAuto="0"/>
      <p:bldP spid="49164" grpId="0" animBg="1" autoUpdateAnimBg="0"/>
      <p:bldP spid="49165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3325" y="1138238"/>
            <a:ext cx="5875338" cy="1270000"/>
          </a:xfrm>
          <a:solidFill>
            <a:schemeClr val="bg1">
              <a:alpha val="25882"/>
            </a:schemeClr>
          </a:solidFill>
          <a:ln w="57150" cmpd="thickThin">
            <a:solidFill>
              <a:srgbClr val="0099FF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just" eaLnBrk="1" hangingPunct="1">
              <a:lnSpc>
                <a:spcPct val="110000"/>
              </a:lnSpc>
              <a:buFontTx/>
              <a:buNone/>
            </a:pPr>
            <a:r>
              <a:rPr lang="ru-RU" sz="2000" b="1" smtClean="0">
                <a:solidFill>
                  <a:srgbClr val="003300"/>
                </a:solidFill>
              </a:rPr>
              <a:t>Именем какого поэта названа премия в Ярском районе, впервые учрежденная в 2013 году?</a:t>
            </a:r>
          </a:p>
        </p:txBody>
      </p:sp>
      <p:pic>
        <p:nvPicPr>
          <p:cNvPr id="26628" name="Picture 4" descr="J01892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63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26</a:t>
            </a:r>
          </a:p>
        </p:txBody>
      </p:sp>
      <p:sp>
        <p:nvSpPr>
          <p:cNvPr id="5018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018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018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018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50188" name="Rectangle 12"/>
          <p:cNvSpPr>
            <a:spLocks noChangeArrowheads="1"/>
          </p:cNvSpPr>
          <p:nvPr/>
        </p:nvSpPr>
        <p:spPr bwMode="auto">
          <a:xfrm>
            <a:off x="4572000" y="32845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0189" name="AutoShape 13"/>
          <p:cNvSpPr>
            <a:spLocks noChangeArrowheads="1"/>
          </p:cNvSpPr>
          <p:nvPr/>
        </p:nvSpPr>
        <p:spPr bwMode="auto">
          <a:xfrm rot="10800000">
            <a:off x="4716463" y="4221162"/>
            <a:ext cx="4032250" cy="1152053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Флор Иванович Васильев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2663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5019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26646" name="WordArt 23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sp>
        <p:nvSpPr>
          <p:cNvPr id="17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876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006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9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976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38913" y="5594350"/>
            <a:ext cx="647700" cy="538163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6649" name="Picture 22" descr="http://unatlib.org.ru/content/calendar/sprav/pict/2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989138"/>
            <a:ext cx="20955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build="p" animBg="1" autoUpdateAnimBg="0" advAuto="0"/>
      <p:bldP spid="50183" grpId="0" animBg="1" autoUpdateAnimBg="0"/>
      <p:bldP spid="50184" grpId="0" animBg="1" autoUpdateAnimBg="0"/>
      <p:bldP spid="50185" grpId="0" animBg="1" autoUpdateAnimBg="0"/>
      <p:bldP spid="50186" grpId="0" animBg="1" autoUpdateAnimBg="0"/>
      <p:bldP spid="50188" grpId="0" animBg="1" autoUpdateAnimBg="0"/>
      <p:bldP spid="50189" grpId="0" animBg="1" autoUpdateAnimBg="0"/>
      <p:bldP spid="17" grpId="0" animBg="1" autoUpdateAnimBg="0"/>
      <p:bldP spid="18" grpId="0" animBg="1" autoUpdateAnimBg="0"/>
      <p:bldP spid="19" grpId="0" animBg="1" autoUpdateAnimBg="0"/>
      <p:bldP spid="2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7975" y="1052513"/>
            <a:ext cx="6111875" cy="1928812"/>
          </a:xfrm>
          <a:solidFill>
            <a:srgbClr val="FF0000">
              <a:alpha val="25882"/>
            </a:srgbClr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70000"/>
              </a:lnSpc>
              <a:buFontTx/>
              <a:buNone/>
            </a:pPr>
            <a:r>
              <a:rPr lang="ru-RU" sz="2800" smtClean="0"/>
              <a:t>В каком году образован Ярский район?</a:t>
            </a:r>
          </a:p>
        </p:txBody>
      </p:sp>
      <p:pic>
        <p:nvPicPr>
          <p:cNvPr id="27652" name="Picture 4" descr="J01892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765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29</a:t>
            </a:r>
          </a:p>
        </p:txBody>
      </p:sp>
      <p:sp useBgFill="1">
        <p:nvSpPr>
          <p:cNvPr id="51212" name="Rectangle 12"/>
          <p:cNvSpPr>
            <a:spLocks noChangeArrowheads="1"/>
          </p:cNvSpPr>
          <p:nvPr/>
        </p:nvSpPr>
        <p:spPr bwMode="auto">
          <a:xfrm>
            <a:off x="4572000" y="3643313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1213" name="AutoShape 13"/>
          <p:cNvSpPr>
            <a:spLocks noChangeArrowheads="1"/>
          </p:cNvSpPr>
          <p:nvPr/>
        </p:nvSpPr>
        <p:spPr bwMode="auto">
          <a:xfrm rot="10800000">
            <a:off x="4838700" y="4581525"/>
            <a:ext cx="4178300" cy="801688"/>
          </a:xfrm>
          <a:prstGeom prst="wedgeRectCallout">
            <a:avLst>
              <a:gd name="adj1" fmla="val -829"/>
              <a:gd name="adj2" fmla="val 81861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000" b="1">
                <a:solidFill>
                  <a:srgbClr val="CC0000"/>
                </a:solidFill>
              </a:rPr>
              <a:t>1929 год</a:t>
            </a:r>
          </a:p>
        </p:txBody>
      </p:sp>
      <p:sp>
        <p:nvSpPr>
          <p:cNvPr id="2765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512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27670" name="WordArt 24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sp>
        <p:nvSpPr>
          <p:cNvPr id="13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19475" y="4852988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875" y="4851400"/>
            <a:ext cx="647700" cy="538163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54175" y="4851400"/>
            <a:ext cx="647700" cy="538163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4375" y="4851400"/>
            <a:ext cx="647700" cy="538163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7669" name="Picture 18" descr="http://www.izhevskmaps.ru/images/stories/images3/yarski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205038"/>
            <a:ext cx="2024063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build="p" animBg="1" autoUpdateAnimBg="0" advAuto="0"/>
      <p:bldP spid="51212" grpId="0" animBg="1" autoUpdateAnimBg="0"/>
      <p:bldP spid="51213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3" y="142875"/>
            <a:ext cx="5832475" cy="85725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75" y="1071563"/>
            <a:ext cx="7000875" cy="1709737"/>
          </a:xfrm>
          <a:solidFill>
            <a:schemeClr val="bg1">
              <a:alpha val="25882"/>
            </a:schemeClr>
          </a:solidFill>
          <a:ln w="57150" cmpd="thickThin">
            <a:solidFill>
              <a:srgbClr val="0099FF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just" eaLnBrk="1" hangingPunct="1">
              <a:buFontTx/>
              <a:buNone/>
            </a:pPr>
            <a:r>
              <a:rPr lang="ru-RU" sz="2400" smtClean="0"/>
              <a:t> На какой вещи Ивана </a:t>
            </a:r>
            <a:r>
              <a:rPr lang="en-US" sz="2400" smtClean="0"/>
              <a:t>III</a:t>
            </a:r>
            <a:r>
              <a:rPr lang="ru-RU" sz="2400" smtClean="0"/>
              <a:t> Калиты был впервые изображен двуглавый орел, как достоверное свидетельство государственной эмблемы?</a:t>
            </a:r>
          </a:p>
        </p:txBody>
      </p:sp>
      <p:pic>
        <p:nvPicPr>
          <p:cNvPr id="28676" name="Picture 4" descr="J01892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67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34</a:t>
            </a:r>
          </a:p>
        </p:txBody>
      </p:sp>
      <p:sp>
        <p:nvSpPr>
          <p:cNvPr id="5223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223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22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22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57563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52236" name="Rectangle 12"/>
          <p:cNvSpPr>
            <a:spLocks noChangeArrowheads="1"/>
          </p:cNvSpPr>
          <p:nvPr/>
        </p:nvSpPr>
        <p:spPr bwMode="auto">
          <a:xfrm>
            <a:off x="4486275" y="3357563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2237" name="AutoShape 13"/>
          <p:cNvSpPr>
            <a:spLocks noChangeArrowheads="1"/>
          </p:cNvSpPr>
          <p:nvPr/>
        </p:nvSpPr>
        <p:spPr bwMode="auto">
          <a:xfrm rot="10800000">
            <a:off x="4859338" y="4221163"/>
            <a:ext cx="3744912" cy="642937"/>
          </a:xfrm>
          <a:prstGeom prst="wedgeRectCallout">
            <a:avLst>
              <a:gd name="adj1" fmla="val -2736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000" b="1">
                <a:solidFill>
                  <a:srgbClr val="CC0000"/>
                </a:solidFill>
              </a:rPr>
              <a:t>Печать </a:t>
            </a:r>
          </a:p>
        </p:txBody>
      </p:sp>
      <p:sp>
        <p:nvSpPr>
          <p:cNvPr id="28685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5643571" y="6429396"/>
            <a:ext cx="1717668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5224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28693" name="WordArt 23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sp>
        <p:nvSpPr>
          <p:cNvPr id="17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62425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7046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8695" name="Picture 22" descr="http://russia.internetdsl.pl/gerb.files/image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2"/>
          <a:stretch>
            <a:fillRect/>
          </a:stretch>
        </p:blipFill>
        <p:spPr bwMode="auto">
          <a:xfrm>
            <a:off x="1162050" y="2925763"/>
            <a:ext cx="25193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build="p" animBg="1" autoUpdateAnimBg="0" advAuto="0"/>
      <p:bldP spid="52231" grpId="0" animBg="1" autoUpdateAnimBg="0"/>
      <p:bldP spid="52232" grpId="0" animBg="1" autoUpdateAnimBg="0"/>
      <p:bldP spid="52233" grpId="0" animBg="1" autoUpdateAnimBg="0"/>
      <p:bldP spid="52234" grpId="0" animBg="1" autoUpdateAnimBg="0"/>
      <p:bldP spid="52236" grpId="0" animBg="1" autoUpdateAnimBg="0"/>
      <p:bldP spid="52237" grpId="0" animBg="1" autoUpdateAnimBg="0"/>
      <p:bldP spid="17" grpId="0" animBg="1" autoUpdateAnimBg="0"/>
      <p:bldP spid="18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3" y="142875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75" y="1000125"/>
            <a:ext cx="7000875" cy="1852613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80000"/>
              </a:lnSpc>
              <a:buFontTx/>
              <a:buNone/>
            </a:pPr>
            <a:r>
              <a:rPr lang="ru-RU" sz="2000" b="1" smtClean="0"/>
              <a:t>Какое событие послужило причиной принятия РСФСР Декларации о своем государственном суверенитете?</a:t>
            </a:r>
          </a:p>
        </p:txBody>
      </p:sp>
      <p:pic>
        <p:nvPicPr>
          <p:cNvPr id="29700" name="Picture 4" descr="J01892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970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4</a:t>
            </a:r>
          </a:p>
        </p:txBody>
      </p:sp>
      <p:sp>
        <p:nvSpPr>
          <p:cNvPr id="5325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888" y="5321300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25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35038" y="5321300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25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0688" y="5321300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25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8" y="534193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53260" name="Rectangle 12"/>
          <p:cNvSpPr>
            <a:spLocks noChangeArrowheads="1"/>
          </p:cNvSpPr>
          <p:nvPr/>
        </p:nvSpPr>
        <p:spPr bwMode="auto">
          <a:xfrm>
            <a:off x="4413250" y="3141663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3261" name="AutoShape 13"/>
          <p:cNvSpPr>
            <a:spLocks noChangeArrowheads="1"/>
          </p:cNvSpPr>
          <p:nvPr/>
        </p:nvSpPr>
        <p:spPr bwMode="auto">
          <a:xfrm rot="10800000">
            <a:off x="5027613" y="4005263"/>
            <a:ext cx="3311525" cy="642937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200" b="1">
                <a:solidFill>
                  <a:srgbClr val="CC0000"/>
                </a:solidFill>
              </a:rPr>
              <a:t>Распад СССР</a:t>
            </a:r>
          </a:p>
        </p:txBody>
      </p:sp>
      <p:sp>
        <p:nvSpPr>
          <p:cNvPr id="29709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5786447" y="6453189"/>
            <a:ext cx="1574792" cy="261960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5326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29718" name="WordArt 24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sp>
        <p:nvSpPr>
          <p:cNvPr id="17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1913" y="5365750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8713" y="534193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9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9513" y="5365750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4025" y="53562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65838" y="5365750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725" y="53562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0" grpId="1"/>
      <p:bldP spid="53251" grpId="0" build="p" animBg="1"/>
      <p:bldP spid="53255" grpId="0" animBg="1"/>
      <p:bldP spid="53256" grpId="0" animBg="1"/>
      <p:bldP spid="53257" grpId="0" animBg="1"/>
      <p:bldP spid="53258" grpId="0" animBg="1"/>
      <p:bldP spid="53260" grpId="0" animBg="1"/>
      <p:bldP spid="5326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88" y="1143000"/>
            <a:ext cx="6780212" cy="928688"/>
          </a:xfrm>
          <a:solidFill>
            <a:srgbClr val="FF0000">
              <a:alpha val="18823"/>
            </a:srgbClr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just" eaLnBrk="1" hangingPunct="1">
              <a:buFontTx/>
              <a:buNone/>
            </a:pPr>
            <a:r>
              <a:rPr lang="ru-RU" sz="1600" smtClean="0"/>
              <a:t>В настоящее время не существует официального толкования цветов флага России. </a:t>
            </a:r>
          </a:p>
          <a:p>
            <a:pPr marL="0" indent="342900" algn="just" eaLnBrk="1" hangingPunct="1">
              <a:buFontTx/>
              <a:buNone/>
            </a:pPr>
            <a:r>
              <a:rPr lang="ru-RU" sz="1600" smtClean="0"/>
              <a:t>А как они трактовались в дореволюционные времена?</a:t>
            </a:r>
            <a:endParaRPr lang="ru-RU" sz="1600" smtClean="0">
              <a:solidFill>
                <a:srgbClr val="660066"/>
              </a:solidFill>
            </a:endParaRPr>
          </a:p>
        </p:txBody>
      </p:sp>
      <p:pic>
        <p:nvPicPr>
          <p:cNvPr id="30724" name="Picture 4" descr="J01892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72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8</a:t>
            </a:r>
          </a:p>
        </p:txBody>
      </p:sp>
      <p:sp useBgFill="1">
        <p:nvSpPr>
          <p:cNvPr id="54284" name="Rectangle 12"/>
          <p:cNvSpPr>
            <a:spLocks noChangeArrowheads="1"/>
          </p:cNvSpPr>
          <p:nvPr/>
        </p:nvSpPr>
        <p:spPr bwMode="auto">
          <a:xfrm>
            <a:off x="4643438" y="3286125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>
        <p:nvSpPr>
          <p:cNvPr id="54285" name="AutoShape 13"/>
          <p:cNvSpPr>
            <a:spLocks noChangeArrowheads="1"/>
          </p:cNvSpPr>
          <p:nvPr/>
        </p:nvSpPr>
        <p:spPr bwMode="auto">
          <a:xfrm rot="10800000">
            <a:off x="4286250" y="4357688"/>
            <a:ext cx="4643438" cy="1143000"/>
          </a:xfrm>
          <a:prstGeom prst="wedgeRectCallout">
            <a:avLst>
              <a:gd name="adj1" fmla="val -5278"/>
              <a:gd name="adj2" fmla="val 85417"/>
            </a:avLst>
          </a:prstGeom>
          <a:solidFill>
            <a:srgbClr val="92D050">
              <a:alpha val="54901"/>
            </a:srgbClr>
          </a:solidFill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ru-RU" sz="1600" b="1">
                <a:solidFill>
                  <a:schemeClr val="bg1"/>
                </a:solidFill>
              </a:rPr>
              <a:t>белый — цвет чистоты и свободы; </a:t>
            </a:r>
          </a:p>
          <a:p>
            <a:r>
              <a:rPr lang="ru-RU" sz="1600" b="1">
                <a:solidFill>
                  <a:srgbClr val="0066FF"/>
                </a:solidFill>
              </a:rPr>
              <a:t>синий —  цвет Богородицы, считавшейся небесной покровительницей России </a:t>
            </a:r>
          </a:p>
          <a:p>
            <a:r>
              <a:rPr lang="ru-RU" sz="1600" b="1">
                <a:solidFill>
                  <a:srgbClr val="FF0000"/>
                </a:solidFill>
              </a:rPr>
              <a:t>красный цвет — символ державности. </a:t>
            </a:r>
          </a:p>
          <a:p>
            <a:pPr algn="ctr">
              <a:lnSpc>
                <a:spcPct val="180000"/>
              </a:lnSpc>
            </a:pPr>
            <a:endParaRPr lang="ru-RU" sz="1600" b="1">
              <a:solidFill>
                <a:srgbClr val="CC0000"/>
              </a:solidFill>
            </a:endParaRPr>
          </a:p>
        </p:txBody>
      </p:sp>
      <p:sp>
        <p:nvSpPr>
          <p:cNvPr id="30729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5429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30742" name="WordArt 23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pic>
        <p:nvPicPr>
          <p:cNvPr id="19" name="Picture 5" descr="flag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643188"/>
            <a:ext cx="34448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4" grpId="1"/>
      <p:bldP spid="54275" grpId="0" build="p" animBg="1"/>
      <p:bldP spid="54284" grpId="0" animBg="1"/>
      <p:bldP spid="542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50" y="1428750"/>
            <a:ext cx="1071563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1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2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3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4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5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6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7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8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9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1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11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12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13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14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1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1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17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18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19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2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21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22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23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2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60350"/>
            <a:ext cx="1042988" cy="1042988"/>
          </a:xfrm>
          <a:prstGeom prst="actionButtonBlank">
            <a:avLst/>
          </a:prstGeom>
          <a:gradFill rotWithShape="0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125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1412875"/>
            <a:ext cx="1042987" cy="1042988"/>
          </a:xfrm>
          <a:prstGeom prst="actionButtonBlank">
            <a:avLst/>
          </a:prstGeom>
          <a:gradFill rotWithShape="0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26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27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28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29" name="AutoShape 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30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31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32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85" name="WordArt 85" descr="Орех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32138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3</a:t>
            </a:r>
          </a:p>
        </p:txBody>
      </p:sp>
      <p:sp>
        <p:nvSpPr>
          <p:cNvPr id="25686" name="WordArt 86" descr="Орех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16287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8</a:t>
            </a:r>
          </a:p>
        </p:txBody>
      </p:sp>
      <p:sp>
        <p:nvSpPr>
          <p:cNvPr id="25690" name="WordArt 90" descr="Орех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027988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7</a:t>
            </a:r>
          </a:p>
        </p:txBody>
      </p:sp>
      <p:sp>
        <p:nvSpPr>
          <p:cNvPr id="25691" name="WordArt 91" descr="Орех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04025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6</a:t>
            </a:r>
          </a:p>
        </p:txBody>
      </p:sp>
      <p:sp>
        <p:nvSpPr>
          <p:cNvPr id="25692" name="WordArt 92" descr="Орех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5</a:t>
            </a:r>
          </a:p>
        </p:txBody>
      </p:sp>
      <p:sp>
        <p:nvSpPr>
          <p:cNvPr id="25693" name="WordArt 93" descr="Орех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56100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4</a:t>
            </a:r>
          </a:p>
        </p:txBody>
      </p:sp>
      <p:sp>
        <p:nvSpPr>
          <p:cNvPr id="25694" name="WordArt 94" descr="Орех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1</a:t>
            </a:r>
          </a:p>
        </p:txBody>
      </p:sp>
      <p:sp>
        <p:nvSpPr>
          <p:cNvPr id="25695" name="WordArt 95" descr="Орех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2</a:t>
            </a:r>
          </a:p>
        </p:txBody>
      </p:sp>
      <p:sp>
        <p:nvSpPr>
          <p:cNvPr id="25696" name="WordArt 96" descr="Орех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16287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10</a:t>
            </a:r>
          </a:p>
        </p:txBody>
      </p:sp>
      <p:sp>
        <p:nvSpPr>
          <p:cNvPr id="25697" name="WordArt 97" descr="Орех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11</a:t>
            </a:r>
          </a:p>
        </p:txBody>
      </p:sp>
      <p:sp>
        <p:nvSpPr>
          <p:cNvPr id="25698" name="WordArt 98" descr="Орех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1628775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9</a:t>
            </a:r>
          </a:p>
        </p:txBody>
      </p:sp>
      <p:sp>
        <p:nvSpPr>
          <p:cNvPr id="25720" name="WordArt 120" descr="Орех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16287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12</a:t>
            </a:r>
          </a:p>
        </p:txBody>
      </p:sp>
      <p:sp>
        <p:nvSpPr>
          <p:cNvPr id="25721" name="WordArt 121" descr="Орех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17</a:t>
            </a:r>
          </a:p>
        </p:txBody>
      </p:sp>
      <p:sp>
        <p:nvSpPr>
          <p:cNvPr id="25722" name="WordArt 122" descr="Орех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13</a:t>
            </a:r>
          </a:p>
        </p:txBody>
      </p:sp>
      <p:sp>
        <p:nvSpPr>
          <p:cNvPr id="25723" name="WordArt 123" descr="Орех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16</a:t>
            </a:r>
          </a:p>
        </p:txBody>
      </p:sp>
      <p:sp>
        <p:nvSpPr>
          <p:cNvPr id="25724" name="WordArt 124" descr="Орех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15</a:t>
            </a:r>
          </a:p>
        </p:txBody>
      </p:sp>
      <p:sp>
        <p:nvSpPr>
          <p:cNvPr id="25725" name="WordArt 125" descr="Орех">
            <a:hlinkClick r:id="rId2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14</a:t>
            </a:r>
          </a:p>
        </p:txBody>
      </p:sp>
      <p:sp>
        <p:nvSpPr>
          <p:cNvPr id="25726" name="WordArt 126" descr="Орех">
            <a:hlinkClick r:id="rId2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18</a:t>
            </a:r>
          </a:p>
        </p:txBody>
      </p:sp>
      <p:sp>
        <p:nvSpPr>
          <p:cNvPr id="25727" name="WordArt 127" descr="Орех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20</a:t>
            </a:r>
          </a:p>
        </p:txBody>
      </p:sp>
      <p:sp>
        <p:nvSpPr>
          <p:cNvPr id="25728" name="WordArt 128" descr="Орех">
            <a:hlinkClick r:id="rId2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19</a:t>
            </a:r>
          </a:p>
        </p:txBody>
      </p:sp>
      <p:sp>
        <p:nvSpPr>
          <p:cNvPr id="25729" name="WordArt 129" descr="Орех">
            <a:hlinkClick r:id="rId2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23</a:t>
            </a:r>
          </a:p>
        </p:txBody>
      </p:sp>
      <p:sp>
        <p:nvSpPr>
          <p:cNvPr id="25730" name="WordArt 130" descr="Орех">
            <a:hlinkClick r:id="rId2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22</a:t>
            </a:r>
          </a:p>
        </p:txBody>
      </p:sp>
      <p:sp>
        <p:nvSpPr>
          <p:cNvPr id="25731" name="WordArt 131" descr="Орех">
            <a:hlinkClick r:id="rId2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21</a:t>
            </a:r>
          </a:p>
        </p:txBody>
      </p:sp>
      <p:sp>
        <p:nvSpPr>
          <p:cNvPr id="25732" name="WordArt 132" descr="Орех">
            <a:hlinkClick r:id="rId2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30</a:t>
            </a:r>
          </a:p>
        </p:txBody>
      </p:sp>
      <p:sp>
        <p:nvSpPr>
          <p:cNvPr id="25733" name="WordArt 133" descr="Орех">
            <a:hlinkClick r:id="rId2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5084763"/>
            <a:ext cx="5762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29</a:t>
            </a:r>
          </a:p>
        </p:txBody>
      </p:sp>
      <p:sp>
        <p:nvSpPr>
          <p:cNvPr id="25734" name="WordArt 134" descr="Орех">
            <a:hlinkClick r:id="rId2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28</a:t>
            </a:r>
          </a:p>
        </p:txBody>
      </p:sp>
      <p:sp>
        <p:nvSpPr>
          <p:cNvPr id="25735" name="WordArt 135" descr="Орех">
            <a:hlinkClick r:id="rId3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27</a:t>
            </a:r>
          </a:p>
        </p:txBody>
      </p:sp>
      <p:sp>
        <p:nvSpPr>
          <p:cNvPr id="25736" name="WordArt 136" descr="Орех">
            <a:hlinkClick r:id="rId3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26</a:t>
            </a:r>
          </a:p>
        </p:txBody>
      </p:sp>
      <p:sp>
        <p:nvSpPr>
          <p:cNvPr id="25737" name="WordArt 137" descr="Орех">
            <a:hlinkClick r:id="rId3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25</a:t>
            </a:r>
          </a:p>
        </p:txBody>
      </p:sp>
      <p:sp>
        <p:nvSpPr>
          <p:cNvPr id="25738" name="WordArt 138" descr="Орех">
            <a:hlinkClick r:id="rId3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24</a:t>
            </a:r>
          </a:p>
        </p:txBody>
      </p:sp>
      <p:sp>
        <p:nvSpPr>
          <p:cNvPr id="25739" name="WordArt 139" descr="Орех">
            <a:hlinkClick r:id="rId3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35</a:t>
            </a:r>
          </a:p>
        </p:txBody>
      </p:sp>
      <p:sp>
        <p:nvSpPr>
          <p:cNvPr id="25740" name="WordArt 140" descr="Орех">
            <a:hlinkClick r:id="rId3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34</a:t>
            </a:r>
          </a:p>
        </p:txBody>
      </p:sp>
      <p:sp>
        <p:nvSpPr>
          <p:cNvPr id="25741" name="WordArt 141" descr="Орех">
            <a:hlinkClick r:id="rId3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5084763"/>
            <a:ext cx="5762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33</a:t>
            </a:r>
          </a:p>
        </p:txBody>
      </p:sp>
      <p:sp>
        <p:nvSpPr>
          <p:cNvPr id="25742" name="WordArt 142" descr="Орех">
            <a:hlinkClick r:id="rId3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591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31</a:t>
            </a:r>
          </a:p>
        </p:txBody>
      </p:sp>
      <p:sp>
        <p:nvSpPr>
          <p:cNvPr id="25743" name="WordArt 143" descr="Орех">
            <a:hlinkClick r:id="rId3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32</a:t>
            </a:r>
          </a:p>
        </p:txBody>
      </p:sp>
      <p:sp>
        <p:nvSpPr>
          <p:cNvPr id="4168" name="Rectangle 149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751" name="Rectangle 151">
            <a:hlinkClick r:id="rId39" action="ppaction://hlinksldjump"/>
          </p:cNvPr>
          <p:cNvSpPr>
            <a:spLocks noChangeArrowheads="1"/>
          </p:cNvSpPr>
          <p:nvPr/>
        </p:nvSpPr>
        <p:spPr bwMode="auto">
          <a:xfrm>
            <a:off x="6588125" y="6381750"/>
            <a:ext cx="1420813" cy="287338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25754" name="Rectangle 154"/>
          <p:cNvSpPr>
            <a:spLocks noChangeArrowheads="1"/>
          </p:cNvSpPr>
          <p:nvPr/>
        </p:nvSpPr>
        <p:spPr bwMode="auto">
          <a:xfrm>
            <a:off x="8243888" y="6381750"/>
            <a:ext cx="701675" cy="287338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hlinkClick r:id="" action="ppaction://hlinkshowjump?jump=lastslide"/>
              </a:rPr>
              <a:t>Выход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5755" name="WordArt 155"/>
          <p:cNvSpPr>
            <a:spLocks noChangeArrowheads="1" noChangeShapeType="1" noTextEdit="1"/>
          </p:cNvSpPr>
          <p:nvPr/>
        </p:nvSpPr>
        <p:spPr bwMode="auto">
          <a:xfrm>
            <a:off x="323850" y="6286520"/>
            <a:ext cx="4681538" cy="382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5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5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5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5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5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5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5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5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5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5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5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5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5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7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5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5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5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5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5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5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 nodeType="clickPar">
                      <p:stCondLst>
                        <p:cond delay="0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5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5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 nodeType="clickPar">
                      <p:stCondLst>
                        <p:cond delay="0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5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5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 nodeType="clickPar">
                      <p:stCondLst>
                        <p:cond delay="0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5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3"/>
                  </p:tgtEl>
                </p:cond>
              </p:nextCondLst>
            </p:seq>
          </p:childTnLst>
        </p:cTn>
      </p:par>
    </p:tnLst>
    <p:bldLst>
      <p:bldP spid="25685" grpId="0" animBg="1"/>
      <p:bldP spid="25686" grpId="0" animBg="1"/>
      <p:bldP spid="25690" grpId="0" animBg="1"/>
      <p:bldP spid="25691" grpId="0" animBg="1"/>
      <p:bldP spid="25692" grpId="0" animBg="1"/>
      <p:bldP spid="25693" grpId="0" animBg="1"/>
      <p:bldP spid="25694" grpId="0" animBg="1"/>
      <p:bldP spid="25695" grpId="0" animBg="1"/>
      <p:bldP spid="25696" grpId="0" animBg="1"/>
      <p:bldP spid="25697" grpId="0" animBg="1"/>
      <p:bldP spid="25698" grpId="0" animBg="1"/>
      <p:bldP spid="25720" grpId="0" animBg="1"/>
      <p:bldP spid="25721" grpId="0" animBg="1"/>
      <p:bldP spid="25722" grpId="0" animBg="1"/>
      <p:bldP spid="25723" grpId="0" animBg="1"/>
      <p:bldP spid="25724" grpId="0" animBg="1"/>
      <p:bldP spid="25725" grpId="0" animBg="1"/>
      <p:bldP spid="25726" grpId="0" animBg="1"/>
      <p:bldP spid="25727" grpId="0" animBg="1"/>
      <p:bldP spid="25728" grpId="0" animBg="1"/>
      <p:bldP spid="25729" grpId="0" animBg="1"/>
      <p:bldP spid="25730" grpId="0" animBg="1"/>
      <p:bldP spid="25731" grpId="0" animBg="1"/>
      <p:bldP spid="25732" grpId="0" animBg="1"/>
      <p:bldP spid="25733" grpId="0" animBg="1"/>
      <p:bldP spid="25734" grpId="0" animBg="1"/>
      <p:bldP spid="25735" grpId="0" animBg="1"/>
      <p:bldP spid="25736" grpId="0" animBg="1"/>
      <p:bldP spid="25737" grpId="0" animBg="1"/>
      <p:bldP spid="25738" grpId="0" animBg="1"/>
      <p:bldP spid="25739" grpId="0" animBg="1"/>
      <p:bldP spid="25740" grpId="0" animBg="1"/>
      <p:bldP spid="25741" grpId="0" animBg="1"/>
      <p:bldP spid="25742" grpId="0" animBg="1"/>
      <p:bldP spid="257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88" y="1071563"/>
            <a:ext cx="6780212" cy="1709737"/>
          </a:xfrm>
          <a:solidFill>
            <a:srgbClr val="FF0000">
              <a:alpha val="18823"/>
            </a:srgbClr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ctr" eaLnBrk="1" hangingPunct="1">
              <a:buFontTx/>
              <a:buNone/>
            </a:pPr>
            <a:r>
              <a:rPr lang="ru-RU" smtClean="0">
                <a:solidFill>
                  <a:srgbClr val="660066"/>
                </a:solidFill>
              </a:rPr>
              <a:t>Из скольких разделов состоит Конституция Российской Федерации?</a:t>
            </a:r>
          </a:p>
        </p:txBody>
      </p:sp>
      <p:pic>
        <p:nvPicPr>
          <p:cNvPr id="31748" name="Picture 4" descr="J018925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175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16</a:t>
            </a:r>
          </a:p>
        </p:txBody>
      </p:sp>
      <p:sp>
        <p:nvSpPr>
          <p:cNvPr id="553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6238" y="4643438"/>
            <a:ext cx="900112" cy="9286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55308" name="Rectangle 12"/>
          <p:cNvSpPr>
            <a:spLocks noChangeArrowheads="1"/>
          </p:cNvSpPr>
          <p:nvPr/>
        </p:nvSpPr>
        <p:spPr bwMode="auto">
          <a:xfrm>
            <a:off x="4572000" y="378618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5309" name="AutoShape 13"/>
          <p:cNvSpPr>
            <a:spLocks noChangeArrowheads="1"/>
          </p:cNvSpPr>
          <p:nvPr/>
        </p:nvSpPr>
        <p:spPr bwMode="auto">
          <a:xfrm rot="10800000">
            <a:off x="5214938" y="4786313"/>
            <a:ext cx="3311525" cy="785812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4000" b="1">
                <a:solidFill>
                  <a:srgbClr val="CC0000"/>
                </a:solidFill>
              </a:rPr>
              <a:t>Два </a:t>
            </a:r>
          </a:p>
        </p:txBody>
      </p:sp>
      <p:sp>
        <p:nvSpPr>
          <p:cNvPr id="31754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5531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31765" name="WordArt 23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pic>
        <p:nvPicPr>
          <p:cNvPr id="31768" name="anthem_1833_bozh_vocal_mxchr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23" descr="http://www.freelegaladvicehelp.com/images/When-Was-The-Constitution-Writte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997200"/>
            <a:ext cx="201771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317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8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8"/>
                </p:tgtEl>
              </p:cMediaNode>
            </p:audio>
          </p:childTnLst>
        </p:cTn>
      </p:par>
    </p:tnLst>
    <p:bldLst>
      <p:bldP spid="55298" grpId="0" autoUpdateAnimBg="0"/>
      <p:bldP spid="55299" grpId="0" build="p" animBg="1" autoUpdateAnimBg="0" advAuto="0"/>
      <p:bldP spid="55303" grpId="0" animBg="1" autoUpdateAnimBg="0"/>
      <p:bldP spid="55308" grpId="0" animBg="1" autoUpdateAnimBg="0"/>
      <p:bldP spid="5530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88" y="1143000"/>
            <a:ext cx="6780212" cy="1349896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just" eaLnBrk="1" hangingPunct="1">
              <a:buFontTx/>
              <a:buNone/>
            </a:pPr>
            <a:r>
              <a:rPr lang="ru-RU" sz="2800" dirty="0" smtClean="0"/>
              <a:t>Назовите дату принятия </a:t>
            </a:r>
            <a:r>
              <a:rPr lang="ru-RU" sz="2800" dirty="0" smtClean="0"/>
              <a:t>Конституции </a:t>
            </a:r>
            <a:r>
              <a:rPr lang="ru-RU" sz="2800" dirty="0" smtClean="0"/>
              <a:t>Российской </a:t>
            </a:r>
            <a:r>
              <a:rPr lang="ru-RU" sz="2800" dirty="0" smtClean="0"/>
              <a:t>Федерации всенародным голосованием.</a:t>
            </a:r>
            <a:endParaRPr lang="ru-RU" sz="2800" dirty="0" smtClean="0"/>
          </a:p>
        </p:txBody>
      </p:sp>
      <p:pic>
        <p:nvPicPr>
          <p:cNvPr id="32772" name="Picture 4" descr="J018925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277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tile tx="0" ty="0" sx="100000" sy="100000" flip="none" algn="tl"/>
                </a:blipFill>
                <a:latin typeface="Book Antiqua"/>
              </a:rPr>
              <a:t>20</a:t>
            </a:r>
          </a:p>
        </p:txBody>
      </p:sp>
      <p:sp useBgFill="1">
        <p:nvSpPr>
          <p:cNvPr id="56332" name="Rectangle 12"/>
          <p:cNvSpPr>
            <a:spLocks noChangeArrowheads="1"/>
          </p:cNvSpPr>
          <p:nvPr/>
        </p:nvSpPr>
        <p:spPr bwMode="auto">
          <a:xfrm>
            <a:off x="3348038" y="2954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6333" name="AutoShape 13"/>
          <p:cNvSpPr>
            <a:spLocks noChangeArrowheads="1"/>
          </p:cNvSpPr>
          <p:nvPr/>
        </p:nvSpPr>
        <p:spPr bwMode="auto">
          <a:xfrm rot="10800000">
            <a:off x="3430588" y="4005263"/>
            <a:ext cx="4794250" cy="863600"/>
          </a:xfrm>
          <a:prstGeom prst="wedgeRectCallout">
            <a:avLst>
              <a:gd name="adj1" fmla="val -1495"/>
              <a:gd name="adj2" fmla="val 90144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110000"/>
              </a:lnSpc>
            </a:pPr>
            <a:r>
              <a:rPr lang="ru-RU" sz="3200" b="1">
                <a:solidFill>
                  <a:srgbClr val="CC0000"/>
                </a:solidFill>
              </a:rPr>
              <a:t>12 декабря 1993 год</a:t>
            </a:r>
          </a:p>
        </p:txBody>
      </p:sp>
      <p:sp>
        <p:nvSpPr>
          <p:cNvPr id="32777" name="Rectangle 19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5643571" y="6429396"/>
            <a:ext cx="1717668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56343" name="Rectangle 2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32789" name="WordArt 25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pic>
        <p:nvPicPr>
          <p:cNvPr id="32788" name="intern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nter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ntern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1" descr="http://www.freelegaladvicehelp.com/images/When-Was-The-Constitution-Writte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2370138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327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8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6322" grpId="0" autoUpdateAnimBg="0"/>
      <p:bldP spid="56323" grpId="0" build="p" animBg="1" autoUpdateAnimBg="0" advAuto="0"/>
      <p:bldP spid="56332" grpId="0" animBg="1" autoUpdateAnimBg="0"/>
      <p:bldP spid="56333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0" y="1285875"/>
            <a:ext cx="6780213" cy="939800"/>
          </a:xfrm>
          <a:solidFill>
            <a:srgbClr val="FF0000">
              <a:alpha val="18823"/>
            </a:srgbClr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just" eaLnBrk="1" hangingPunct="1">
              <a:buFontTx/>
              <a:buNone/>
            </a:pPr>
            <a:r>
              <a:rPr lang="ru-RU" sz="1600" smtClean="0"/>
              <a:t>После февраля 1917 г. гимном революционного пролетариата России стала эта песня с французскими корнями.</a:t>
            </a:r>
          </a:p>
          <a:p>
            <a:pPr marL="0" indent="342900" algn="just" eaLnBrk="1" hangingPunct="1">
              <a:buFontTx/>
              <a:buNone/>
            </a:pPr>
            <a:r>
              <a:rPr lang="ru-RU" sz="1600" smtClean="0"/>
              <a:t>Назовите название этого произведения.</a:t>
            </a:r>
          </a:p>
        </p:txBody>
      </p:sp>
      <p:pic>
        <p:nvPicPr>
          <p:cNvPr id="33796" name="Picture 4" descr="J018925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AutoShape 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379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11"/>
                  <a:srcRect/>
                  <a:tile tx="0" ty="0" sx="100000" sy="100000" flip="none" algn="tl"/>
                </a:blipFill>
                <a:latin typeface="Book Antiqua"/>
              </a:rPr>
              <a:t>24</a:t>
            </a:r>
          </a:p>
        </p:txBody>
      </p:sp>
      <p:sp>
        <p:nvSpPr>
          <p:cNvPr id="573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063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73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57313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73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14563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73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71813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73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29063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57356" name="Rectangle 12"/>
          <p:cNvSpPr>
            <a:spLocks noChangeArrowheads="1"/>
          </p:cNvSpPr>
          <p:nvPr/>
        </p:nvSpPr>
        <p:spPr bwMode="auto">
          <a:xfrm>
            <a:off x="4500563" y="264318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7357" name="AutoShape 13"/>
          <p:cNvSpPr>
            <a:spLocks noChangeArrowheads="1"/>
          </p:cNvSpPr>
          <p:nvPr/>
        </p:nvSpPr>
        <p:spPr bwMode="auto">
          <a:xfrm rot="10800000">
            <a:off x="5000625" y="3714750"/>
            <a:ext cx="3816350" cy="1071563"/>
          </a:xfrm>
          <a:prstGeom prst="wedgeRectCallout">
            <a:avLst>
              <a:gd name="adj1" fmla="val 2037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Марсельеза </a:t>
            </a:r>
          </a:p>
        </p:txBody>
      </p:sp>
      <p:sp>
        <p:nvSpPr>
          <p:cNvPr id="3380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5736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33813" name="WordArt 23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7224" y="3714752"/>
            <a:ext cx="2762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6313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43563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00813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5313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58063" y="55721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3822" name="marseill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marseill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marseill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3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22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7346" grpId="0"/>
      <p:bldP spid="57346" grpId="1"/>
      <p:bldP spid="57347" grpId="0" build="p" animBg="1"/>
      <p:bldP spid="57351" grpId="0" animBg="1"/>
      <p:bldP spid="57352" grpId="0" animBg="1"/>
      <p:bldP spid="57353" grpId="0" animBg="1"/>
      <p:bldP spid="57354" grpId="0" animBg="1"/>
      <p:bldP spid="57355" grpId="0" animBg="1"/>
      <p:bldP spid="57356" grpId="0" animBg="1"/>
      <p:bldP spid="5735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0" y="1214438"/>
            <a:ext cx="6780213" cy="1928812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just" eaLnBrk="1" hangingPunct="1">
              <a:buFontTx/>
              <a:buNone/>
            </a:pPr>
            <a:r>
              <a:rPr lang="ru-RU" sz="1600" smtClean="0"/>
              <a:t>Патриотический подъем в годы Великой Отечественной войны и изменившиеся отношения с западными державами-союзниками, которые негативно воспринимали идею всемирной борьбы за коммунизм в «Интернационале», потребовал принятия нового гимна.</a:t>
            </a:r>
          </a:p>
          <a:p>
            <a:pPr marL="0" indent="342900" algn="just" eaLnBrk="1" hangingPunct="1">
              <a:buFontTx/>
              <a:buNone/>
            </a:pPr>
            <a:r>
              <a:rPr lang="ru-RU" sz="1600" smtClean="0"/>
              <a:t>1 января 1944 по радио прозвучал новый гимн СССР. Кто были авторами музыки и текста этого гимна?</a:t>
            </a:r>
          </a:p>
          <a:p>
            <a:pPr marL="0" indent="342900" algn="just" eaLnBrk="1" hangingPunct="1">
              <a:buFontTx/>
              <a:buNone/>
            </a:pPr>
            <a:r>
              <a:rPr lang="ru-RU" sz="1600" smtClean="0"/>
              <a:t> </a:t>
            </a:r>
          </a:p>
          <a:p>
            <a:pPr marL="0" indent="342900" algn="just" eaLnBrk="1" hangingPunct="1">
              <a:buFontTx/>
              <a:buNone/>
            </a:pPr>
            <a:endParaRPr lang="ru-RU" sz="1600" smtClean="0">
              <a:solidFill>
                <a:srgbClr val="660066"/>
              </a:solidFill>
            </a:endParaRPr>
          </a:p>
        </p:txBody>
      </p:sp>
      <p:pic>
        <p:nvPicPr>
          <p:cNvPr id="34820" name="Picture 4" descr="J018925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AutoShape 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2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tile tx="0" ty="0" sx="100000" sy="100000" flip="none" algn="tl"/>
                </a:blipFill>
                <a:latin typeface="Book Antiqua"/>
              </a:rPr>
              <a:t>28</a:t>
            </a:r>
          </a:p>
        </p:txBody>
      </p:sp>
      <p:sp useBgFill="1">
        <p:nvSpPr>
          <p:cNvPr id="58380" name="Rectangle 12"/>
          <p:cNvSpPr>
            <a:spLocks noChangeArrowheads="1"/>
          </p:cNvSpPr>
          <p:nvPr/>
        </p:nvSpPr>
        <p:spPr bwMode="auto">
          <a:xfrm>
            <a:off x="4500563" y="3714750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8381" name="AutoShape 13"/>
          <p:cNvSpPr>
            <a:spLocks noChangeArrowheads="1"/>
          </p:cNvSpPr>
          <p:nvPr/>
        </p:nvSpPr>
        <p:spPr bwMode="auto">
          <a:xfrm rot="10800000">
            <a:off x="4500563" y="4857750"/>
            <a:ext cx="4500562" cy="928688"/>
          </a:xfrm>
          <a:prstGeom prst="wedgeRectCallout">
            <a:avLst>
              <a:gd name="adj1" fmla="val 500"/>
              <a:gd name="adj2" fmla="val 98843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000" b="1">
                <a:solidFill>
                  <a:srgbClr val="CC0000"/>
                </a:solidFill>
              </a:rPr>
              <a:t>Музыка А. В. Александрова, </a:t>
            </a:r>
            <a:r>
              <a:rPr lang="ru-RU" sz="2000" b="1">
                <a:solidFill>
                  <a:srgbClr val="C00000"/>
                </a:solidFill>
              </a:rPr>
              <a:t>текст С. В. Михалкова</a:t>
            </a:r>
          </a:p>
          <a:p>
            <a:pPr algn="ctr"/>
            <a:endParaRPr lang="ru-RU" sz="2000" b="1">
              <a:solidFill>
                <a:srgbClr val="CC0000"/>
              </a:solidFill>
            </a:endParaRPr>
          </a:p>
        </p:txBody>
      </p:sp>
      <p:sp>
        <p:nvSpPr>
          <p:cNvPr id="34825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5838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34837" name="WordArt 23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pic>
        <p:nvPicPr>
          <p:cNvPr id="34833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468688"/>
            <a:ext cx="207168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>
            <a:fillRect/>
          </a:stretch>
        </p:blipFill>
        <p:spPr bwMode="auto">
          <a:xfrm>
            <a:off x="2411413" y="3468688"/>
            <a:ext cx="1782762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nthem_1977_ussr_vocin_offic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nthem_1977_ussr_vocin_offic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anthem_1977_ussr_vocin_offic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8370" grpId="0"/>
      <p:bldP spid="58370" grpId="1"/>
      <p:bldP spid="58371" grpId="0" build="p" animBg="1"/>
      <p:bldP spid="58380" grpId="0" animBg="1"/>
      <p:bldP spid="5838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0" y="1285875"/>
            <a:ext cx="6780213" cy="1214438"/>
          </a:xfrm>
          <a:solidFill>
            <a:srgbClr val="FF0000">
              <a:alpha val="18823"/>
            </a:srgbClr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just" eaLnBrk="1" hangingPunct="1">
              <a:buFontTx/>
              <a:buNone/>
            </a:pPr>
            <a:r>
              <a:rPr lang="ru-RU" sz="1600" smtClean="0"/>
              <a:t>В 1991, после распада СССР, гимном России по указу президента Б. Ельцина стала мелодия «Патриотической песни» М. Глинки. Был объявлен конкурс на вариант слов. </a:t>
            </a:r>
          </a:p>
          <a:p>
            <a:pPr marL="0" indent="342900" algn="just" eaLnBrk="1" hangingPunct="1">
              <a:buFontTx/>
              <a:buNone/>
            </a:pPr>
            <a:r>
              <a:rPr lang="ru-RU" sz="1600" smtClean="0"/>
              <a:t>Кто стал автором текста нового гимна России?</a:t>
            </a:r>
            <a:endParaRPr lang="ru-RU" sz="1600" smtClean="0">
              <a:solidFill>
                <a:srgbClr val="660066"/>
              </a:solidFill>
            </a:endParaRPr>
          </a:p>
        </p:txBody>
      </p:sp>
      <p:pic>
        <p:nvPicPr>
          <p:cNvPr id="35844" name="Picture 4" descr="J018925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AutoShape 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584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tile tx="0" ty="0" sx="100000" sy="100000" flip="none" algn="tl"/>
                </a:blipFill>
                <a:latin typeface="Book Antiqua"/>
              </a:rPr>
              <a:t>32</a:t>
            </a:r>
          </a:p>
        </p:txBody>
      </p:sp>
      <p:sp useBgFill="1">
        <p:nvSpPr>
          <p:cNvPr id="59404" name="Rectangle 12"/>
          <p:cNvSpPr>
            <a:spLocks noChangeArrowheads="1"/>
          </p:cNvSpPr>
          <p:nvPr/>
        </p:nvSpPr>
        <p:spPr bwMode="auto">
          <a:xfrm>
            <a:off x="4572000" y="3571875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9405" name="AutoShape 13"/>
          <p:cNvSpPr>
            <a:spLocks noChangeArrowheads="1"/>
          </p:cNvSpPr>
          <p:nvPr/>
        </p:nvSpPr>
        <p:spPr bwMode="auto">
          <a:xfrm rot="10800000">
            <a:off x="5429250" y="4643438"/>
            <a:ext cx="3311525" cy="1000125"/>
          </a:xfrm>
          <a:prstGeom prst="wedgeRectCallout">
            <a:avLst>
              <a:gd name="adj1" fmla="val -3185"/>
              <a:gd name="adj2" fmla="val 90958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Гимн исполнялся без слов</a:t>
            </a:r>
          </a:p>
        </p:txBody>
      </p:sp>
      <p:sp>
        <p:nvSpPr>
          <p:cNvPr id="35849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5941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35861" name="WordArt 23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pic>
        <p:nvPicPr>
          <p:cNvPr id="35863" name="Picture 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9500" y="2780928"/>
            <a:ext cx="2988444" cy="340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5865" name="15_glinki_1993_2000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5_glinki_1993_2000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15_glinki_1993_2000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5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9394" grpId="0"/>
      <p:bldP spid="59394" grpId="1"/>
      <p:bldP spid="59395" grpId="0" build="p" animBg="1"/>
      <p:bldP spid="59404" grpId="0" animBg="1"/>
      <p:bldP spid="5940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67" name="WordArt 5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Book Antiqua"/>
              </a:rPr>
              <a:t>12</a:t>
            </a:r>
          </a:p>
        </p:txBody>
      </p:sp>
      <p:pic>
        <p:nvPicPr>
          <p:cNvPr id="36868" name="Picture 8" descr="J02827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140">
            <a:off x="6227763" y="2420938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WordArt 10"/>
          <p:cNvSpPr>
            <a:spLocks noChangeArrowheads="1" noChangeShapeType="1" noTextEdit="1"/>
          </p:cNvSpPr>
          <p:nvPr/>
        </p:nvSpPr>
        <p:spPr bwMode="auto">
          <a:xfrm>
            <a:off x="1908175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Увы! Количество баллов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уменьшаются в 2 раза! </a:t>
            </a:r>
          </a:p>
        </p:txBody>
      </p:sp>
      <p:sp>
        <p:nvSpPr>
          <p:cNvPr id="36870" name="AutoShape 11" descr="Букет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  <p:sp>
        <p:nvSpPr>
          <p:cNvPr id="36871" name="WordArt 13"/>
          <p:cNvSpPr>
            <a:spLocks noChangeArrowheads="1" noChangeShapeType="1" noTextEdit="1"/>
          </p:cNvSpPr>
          <p:nvPr/>
        </p:nvSpPr>
        <p:spPr bwMode="auto">
          <a:xfrm>
            <a:off x="1763713" y="2990850"/>
            <a:ext cx="4046537" cy="2382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Очень жаль!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 animBg="1"/>
      <p:bldP spid="6145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J02827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302">
            <a:off x="6227763" y="2349500"/>
            <a:ext cx="24431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7892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14</a:t>
            </a:r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Повезло! Заработанные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баллы удваиваются!</a:t>
            </a:r>
          </a:p>
        </p:txBody>
      </p:sp>
      <p:sp>
        <p:nvSpPr>
          <p:cNvPr id="37894" name="AutoShape 9" descr="Букет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  <p:sp>
        <p:nvSpPr>
          <p:cNvPr id="37895" name="WordArt 10"/>
          <p:cNvSpPr>
            <a:spLocks noChangeArrowheads="1" noChangeShapeType="1" noTextEdit="1"/>
          </p:cNvSpPr>
          <p:nvPr/>
        </p:nvSpPr>
        <p:spPr bwMode="auto">
          <a:xfrm>
            <a:off x="1835150" y="2990850"/>
            <a:ext cx="3260725" cy="30305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Ура!!!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15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Book Antiqua"/>
              </a:rPr>
              <a:t>15</a:t>
            </a: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Повезло!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Дополнительно 10 баллов!</a:t>
            </a:r>
          </a:p>
        </p:txBody>
      </p:sp>
      <p:pic>
        <p:nvPicPr>
          <p:cNvPr id="38917" name="Picture 7" descr="J02827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391">
            <a:off x="6156325" y="2420938"/>
            <a:ext cx="251618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AutoShape 8" descr="Букет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  <p:sp>
        <p:nvSpPr>
          <p:cNvPr id="38919" name="WordArt 9"/>
          <p:cNvSpPr>
            <a:spLocks noChangeArrowheads="1" noChangeShapeType="1" noTextEdit="1"/>
          </p:cNvSpPr>
          <p:nvPr/>
        </p:nvSpPr>
        <p:spPr bwMode="auto">
          <a:xfrm>
            <a:off x="1547813" y="2990850"/>
            <a:ext cx="3548062" cy="30305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Ура!!!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0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39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Book Antiqua"/>
              </a:rPr>
              <a:t>33</a:t>
            </a:r>
          </a:p>
        </p:txBody>
      </p:sp>
      <p:pic>
        <p:nvPicPr>
          <p:cNvPr id="39940" name="Picture 4" descr="J02827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666">
            <a:off x="6084888" y="2349500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1979613" y="765175"/>
            <a:ext cx="669607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Увы!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Минус 5 баллов от общего количества!</a:t>
            </a:r>
          </a:p>
        </p:txBody>
      </p:sp>
      <p:sp>
        <p:nvSpPr>
          <p:cNvPr id="39942" name="AutoShape 7" descr="Букет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  <p:sp>
        <p:nvSpPr>
          <p:cNvPr id="39943" name="WordArt 8"/>
          <p:cNvSpPr>
            <a:spLocks noChangeArrowheads="1" noChangeShapeType="1" noTextEdit="1"/>
          </p:cNvSpPr>
          <p:nvPr/>
        </p:nvSpPr>
        <p:spPr bwMode="auto">
          <a:xfrm>
            <a:off x="2268538" y="2990850"/>
            <a:ext cx="3541712" cy="23098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Очень жаль!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  <p:bldP spid="6861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lag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2" descr="ger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071563"/>
            <a:ext cx="4200525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285875"/>
            <a:ext cx="6565900" cy="2428875"/>
          </a:xfrm>
          <a:solidFill>
            <a:srgbClr val="0099FF">
              <a:alpha val="34000"/>
            </a:srgbClr>
          </a:solidFill>
          <a:ln w="57150" cmpd="thickThin">
            <a:solidFill>
              <a:srgbClr val="0099FF"/>
            </a:solidFill>
          </a:ln>
        </p:spPr>
        <p:txBody>
          <a:bodyPr>
            <a:normAutofit fontScale="92500" lnSpcReduction="20000"/>
          </a:bodyPr>
          <a:lstStyle/>
          <a:p>
            <a:pPr marL="0" indent="342900" algn="just" eaLnBrk="1" hangingPunct="1">
              <a:lnSpc>
                <a:spcPct val="110000"/>
              </a:lnSpc>
              <a:buFontTx/>
              <a:buNone/>
              <a:defRPr/>
            </a:pPr>
            <a:r>
              <a:rPr lang="ru-RU" dirty="0" smtClean="0"/>
              <a:t> </a:t>
            </a:r>
            <a:r>
              <a:rPr lang="ru-RU" sz="1700" dirty="0" smtClean="0"/>
              <a:t>К сожалению, нам почти ничего не известно о том, как выглядели первые знамена восточных славян. Возможно, это были примитивные пучки травы или конские хвосты, закрепленные на концах шестов. С течением времени на Руси появилось знамя в виде полотна, крепившегося к древку (обычно в форме вытянутого треугольника). </a:t>
            </a:r>
          </a:p>
          <a:p>
            <a:pPr marL="0" indent="342900" algn="just" eaLnBrk="1" hangingPunct="1">
              <a:lnSpc>
                <a:spcPct val="110000"/>
              </a:lnSpc>
              <a:buFontTx/>
              <a:buNone/>
              <a:defRPr/>
            </a:pPr>
            <a:r>
              <a:rPr lang="ru-RU" sz="1700" dirty="0" smtClean="0"/>
              <a:t>В «Повести временных лет» русские знамена называются … </a:t>
            </a:r>
            <a:r>
              <a:rPr lang="ru-RU" sz="1700" u="sng" dirty="0" smtClean="0"/>
              <a:t>именно этим словом.</a:t>
            </a:r>
            <a:r>
              <a:rPr lang="ru-RU" sz="1700" dirty="0" smtClean="0"/>
              <a:t> Возможно, что это слово означало «собирать вокруг себя воинов». </a:t>
            </a:r>
          </a:p>
        </p:txBody>
      </p:sp>
      <p:pic>
        <p:nvPicPr>
          <p:cNvPr id="5124" name="Picture 5" descr="J01892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1</a:t>
            </a: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214813" y="4286250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214938" y="5214938"/>
            <a:ext cx="3311525" cy="642937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200" b="1">
                <a:solidFill>
                  <a:srgbClr val="CC0000"/>
                </a:solidFill>
              </a:rPr>
              <a:t>Стяг</a:t>
            </a:r>
          </a:p>
        </p:txBody>
      </p:sp>
      <p:sp>
        <p:nvSpPr>
          <p:cNvPr id="5133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26647" name="Rectangl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26650" name="WordArt 26"/>
          <p:cNvSpPr>
            <a:spLocks noChangeArrowheads="1" noChangeShapeType="1" noTextEdit="1"/>
          </p:cNvSpPr>
          <p:nvPr/>
        </p:nvSpPr>
        <p:spPr bwMode="auto">
          <a:xfrm>
            <a:off x="357158" y="6429396"/>
            <a:ext cx="4681537" cy="2174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500306"/>
            <a:ext cx="1554480" cy="29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9" grpId="0" animBg="1"/>
      <p:bldP spid="266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1484313"/>
            <a:ext cx="5522913" cy="1296987"/>
          </a:xfrm>
          <a:solidFill>
            <a:schemeClr val="accent3">
              <a:alpha val="34000"/>
            </a:schemeClr>
          </a:solidFill>
          <a:ln w="57150" cmpd="thickThin">
            <a:solidFill>
              <a:srgbClr val="0099FF"/>
            </a:solidFill>
          </a:ln>
        </p:spPr>
        <p:txBody>
          <a:bodyPr/>
          <a:lstStyle/>
          <a:p>
            <a:pPr marL="0" indent="342900" algn="ctr" eaLnBrk="1" hangingPunct="1">
              <a:buFontTx/>
              <a:buNone/>
              <a:defRPr/>
            </a:pPr>
            <a:r>
              <a:rPr lang="ru-RU" sz="2400" dirty="0" smtClean="0"/>
              <a:t>Назовите дату принятия закона о Государственном флаге Удмуртской Республики</a:t>
            </a:r>
          </a:p>
        </p:txBody>
      </p:sp>
      <p:pic>
        <p:nvPicPr>
          <p:cNvPr id="6148" name="Picture 4" descr="J01892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5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5</a:t>
            </a:r>
          </a:p>
        </p:txBody>
      </p:sp>
      <p:sp useBgFill="1">
        <p:nvSpPr>
          <p:cNvPr id="29708" name="Rectangle 12"/>
          <p:cNvSpPr>
            <a:spLocks noChangeArrowheads="1"/>
          </p:cNvSpPr>
          <p:nvPr/>
        </p:nvSpPr>
        <p:spPr bwMode="auto">
          <a:xfrm>
            <a:off x="4378325" y="3282950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29709" name="AutoShape 13"/>
          <p:cNvSpPr>
            <a:spLocks noChangeArrowheads="1"/>
          </p:cNvSpPr>
          <p:nvPr/>
        </p:nvSpPr>
        <p:spPr bwMode="auto">
          <a:xfrm rot="10800000">
            <a:off x="5292725" y="4094163"/>
            <a:ext cx="3168650" cy="642937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800" b="1">
                <a:solidFill>
                  <a:srgbClr val="CC0000"/>
                </a:solidFill>
              </a:rPr>
              <a:t>23 апреля 2002</a:t>
            </a:r>
          </a:p>
        </p:txBody>
      </p:sp>
      <p:sp>
        <p:nvSpPr>
          <p:cNvPr id="6153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297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29722" name="WordArt 26"/>
          <p:cNvSpPr>
            <a:spLocks noChangeArrowheads="1" noChangeShapeType="1" noTextEdit="1"/>
          </p:cNvSpPr>
          <p:nvPr/>
        </p:nvSpPr>
        <p:spPr bwMode="auto">
          <a:xfrm>
            <a:off x="357158" y="6426200"/>
            <a:ext cx="46815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  <a:p>
            <a:pPr algn="ctr">
              <a:defRPr/>
            </a:pP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61" name="Picture 25" descr="http://www.d-kvadrat.ru/res_ru/0_news_4302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03588"/>
            <a:ext cx="333375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uiExpand="1" build="p" animBg="1" autoUpdateAnimBg="0" advAuto="0"/>
      <p:bldP spid="29708" grpId="0" animBg="1" autoUpdateAnimBg="0"/>
      <p:bldP spid="2970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25" y="1643063"/>
            <a:ext cx="6780213" cy="1500187"/>
          </a:xfrm>
          <a:solidFill>
            <a:srgbClr val="0099FF">
              <a:alpha val="34117"/>
            </a:srgbClr>
          </a:solidFill>
          <a:ln w="57150" cmpd="thickThin">
            <a:solidFill>
              <a:srgbClr val="0099FF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ctr" eaLnBrk="1" hangingPunct="1">
              <a:spcBef>
                <a:spcPct val="50000"/>
              </a:spcBef>
              <a:buFontTx/>
              <a:buNone/>
            </a:pPr>
            <a:r>
              <a:rPr lang="ru-RU" sz="2800" smtClean="0">
                <a:solidFill>
                  <a:srgbClr val="000099"/>
                </a:solidFill>
              </a:rPr>
              <a:t>Что означает птица-человек на гербе Удмуртской Республики?</a:t>
            </a:r>
          </a:p>
        </p:txBody>
      </p:sp>
      <p:pic>
        <p:nvPicPr>
          <p:cNvPr id="7172" name="Picture 4" descr="J01892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17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9</a:t>
            </a:r>
          </a:p>
        </p:txBody>
      </p:sp>
      <p:sp useBgFill="1">
        <p:nvSpPr>
          <p:cNvPr id="30732" name="Rectangle 12"/>
          <p:cNvSpPr>
            <a:spLocks noChangeArrowheads="1"/>
          </p:cNvSpPr>
          <p:nvPr/>
        </p:nvSpPr>
        <p:spPr bwMode="auto">
          <a:xfrm>
            <a:off x="4500563" y="3429000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0733" name="AutoShape 13"/>
          <p:cNvSpPr>
            <a:spLocks noChangeArrowheads="1"/>
          </p:cNvSpPr>
          <p:nvPr/>
        </p:nvSpPr>
        <p:spPr bwMode="auto">
          <a:xfrm rot="10800000">
            <a:off x="4430713" y="4508500"/>
            <a:ext cx="4459287" cy="1081088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800" b="1">
                <a:solidFill>
                  <a:srgbClr val="CC0000"/>
                </a:solidFill>
              </a:rPr>
              <a:t>Символ птицы-матери, которая дает жизнь</a:t>
            </a:r>
          </a:p>
        </p:txBody>
      </p:sp>
      <p:sp>
        <p:nvSpPr>
          <p:cNvPr id="7177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30742" name="Rectangl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30744" name="WordArt 24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311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pic>
        <p:nvPicPr>
          <p:cNvPr id="7185" name="Picture 23" descr="http://www.ansar.ru/uploads/imagesb/2010/01/7a12999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84538"/>
            <a:ext cx="27590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nimBg="1" autoUpdateAnimBg="0" advAuto="0"/>
      <p:bldP spid="30732" grpId="0" animBg="1" autoUpdateAnimBg="0"/>
      <p:bldP spid="3073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844675"/>
            <a:ext cx="8715375" cy="1281113"/>
          </a:xfrm>
          <a:solidFill>
            <a:schemeClr val="bg1">
              <a:alpha val="34117"/>
            </a:schemeClr>
          </a:solidFill>
          <a:ln w="57150" cmpd="thickThin">
            <a:solidFill>
              <a:srgbClr val="0099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smtClean="0">
                <a:solidFill>
                  <a:srgbClr val="000099"/>
                </a:solidFill>
              </a:rPr>
              <a:t>Основа образа птицы-человека взята из коллекции археологического памятника-могильника, расположенного в Ярском районе. Назовите деревню, в которой находится данный могильник?</a:t>
            </a:r>
          </a:p>
        </p:txBody>
      </p:sp>
      <p:pic>
        <p:nvPicPr>
          <p:cNvPr id="8196" name="Picture 4" descr="J01892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1500" y="285750"/>
            <a:ext cx="1042988" cy="1042988"/>
          </a:xfrm>
          <a:prstGeom prst="actionButtonBlank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857250" y="500063"/>
            <a:ext cx="5762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Book Antiqua"/>
              </a:rPr>
              <a:t>13</a:t>
            </a:r>
          </a:p>
        </p:txBody>
      </p:sp>
      <p:sp useBgFill="1">
        <p:nvSpPr>
          <p:cNvPr id="31756" name="Rectangle 12"/>
          <p:cNvSpPr>
            <a:spLocks noChangeArrowheads="1"/>
          </p:cNvSpPr>
          <p:nvPr/>
        </p:nvSpPr>
        <p:spPr bwMode="auto">
          <a:xfrm>
            <a:off x="3419475" y="3686175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1757" name="AutoShape 13"/>
          <p:cNvSpPr>
            <a:spLocks noChangeArrowheads="1"/>
          </p:cNvSpPr>
          <p:nvPr/>
        </p:nvSpPr>
        <p:spPr bwMode="auto">
          <a:xfrm rot="10800000">
            <a:off x="4062413" y="4581525"/>
            <a:ext cx="3424237" cy="766763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800" b="1">
                <a:solidFill>
                  <a:srgbClr val="CC0000"/>
                </a:solidFill>
              </a:rPr>
              <a:t>Кузьмино</a:t>
            </a:r>
          </a:p>
        </p:txBody>
      </p:sp>
      <p:sp>
        <p:nvSpPr>
          <p:cNvPr id="8201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3176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31769" name="WordArt 25"/>
          <p:cNvSpPr>
            <a:spLocks noChangeArrowheads="1" noChangeShapeType="1" noTextEdit="1"/>
          </p:cNvSpPr>
          <p:nvPr/>
        </p:nvSpPr>
        <p:spPr bwMode="auto">
          <a:xfrm>
            <a:off x="357158" y="6429396"/>
            <a:ext cx="4681538" cy="2889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pic>
        <p:nvPicPr>
          <p:cNvPr id="8209" name="Picture 18" descr="http://www.ansar.ru/uploads/imagesb/2010/01/7a12999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232150"/>
            <a:ext cx="26638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nimBg="1" autoUpdateAnimBg="0" advAuto="0"/>
      <p:bldP spid="31756" grpId="0" animBg="1" autoUpdateAnimBg="0"/>
      <p:bldP spid="3175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59100" y="1341438"/>
            <a:ext cx="5500688" cy="1428750"/>
          </a:xfrm>
          <a:solidFill>
            <a:srgbClr val="0099FF">
              <a:alpha val="34117"/>
            </a:srgbClr>
          </a:solidFill>
          <a:ln w="57150" cmpd="thickThin">
            <a:solidFill>
              <a:srgbClr val="0099FF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ctr" eaLnBrk="1" hangingPunct="1">
              <a:buFontTx/>
              <a:buNone/>
            </a:pPr>
            <a:r>
              <a:rPr lang="ru-RU" sz="2000" b="1" smtClean="0">
                <a:solidFill>
                  <a:srgbClr val="0033CC"/>
                </a:solidFill>
              </a:rPr>
              <a:t>В трудном конкурсном марафоне по утверждению герба УР убедительную победу одержал молодой талантливый художник-график. О ком идет речь?</a:t>
            </a:r>
          </a:p>
        </p:txBody>
      </p:sp>
      <p:pic>
        <p:nvPicPr>
          <p:cNvPr id="9220" name="Picture 4" descr="J01892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22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17</a:t>
            </a:r>
          </a:p>
        </p:txBody>
      </p:sp>
      <p:sp>
        <p:nvSpPr>
          <p:cNvPr id="327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6225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27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559117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27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63713" y="55975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27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4438" y="55975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27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3575" y="55975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32780" name="Rectangle 12"/>
          <p:cNvSpPr>
            <a:spLocks noChangeArrowheads="1"/>
          </p:cNvSpPr>
          <p:nvPr/>
        </p:nvSpPr>
        <p:spPr bwMode="auto">
          <a:xfrm>
            <a:off x="4572000" y="3857625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2781" name="AutoShape 13"/>
          <p:cNvSpPr>
            <a:spLocks noChangeArrowheads="1"/>
          </p:cNvSpPr>
          <p:nvPr/>
        </p:nvSpPr>
        <p:spPr bwMode="auto">
          <a:xfrm rot="10800000">
            <a:off x="5562600" y="4797425"/>
            <a:ext cx="3311525" cy="792163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400" b="1">
                <a:solidFill>
                  <a:srgbClr val="CC0000"/>
                </a:solidFill>
              </a:rPr>
              <a:t> Лобанов Юрий Николаевич</a:t>
            </a:r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5715009" y="6429396"/>
            <a:ext cx="1646230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3278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32794" name="WordArt 26"/>
          <p:cNvSpPr>
            <a:spLocks noChangeArrowheads="1" noChangeShapeType="1" noTextEdit="1"/>
          </p:cNvSpPr>
          <p:nvPr/>
        </p:nvSpPr>
        <p:spPr bwMode="auto">
          <a:xfrm>
            <a:off x="285720" y="6429396"/>
            <a:ext cx="4681538" cy="2889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24300" y="55975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3438" y="5597525"/>
            <a:ext cx="647700" cy="5381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40" name="Picture 23" descr="http://aifudm.net/upload/iblock/397/39766d577772b0c17d2a7d6570b1af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928938"/>
            <a:ext cx="32416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nimBg="1" autoUpdateAnimBg="0" advAuto="0"/>
      <p:bldP spid="32775" grpId="0" animBg="1" autoUpdateAnimBg="0"/>
      <p:bldP spid="32776" grpId="0" animBg="1" autoUpdateAnimBg="0"/>
      <p:bldP spid="32777" grpId="0" animBg="1" autoUpdateAnimBg="0"/>
      <p:bldP spid="32778" grpId="0" animBg="1" autoUpdateAnimBg="0"/>
      <p:bldP spid="32779" grpId="0" animBg="1" autoUpdateAnimBg="0"/>
      <p:bldP spid="32780" grpId="0" animBg="1" autoUpdateAnimBg="0"/>
      <p:bldP spid="32781" grpId="0" animBg="1" autoUpdateAnimBg="0"/>
      <p:bldP spid="18" grpId="0" animBg="1" autoUpdateAnimBg="0"/>
      <p:bldP spid="1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0" y="1071563"/>
            <a:ext cx="6065838" cy="2143125"/>
          </a:xfrm>
          <a:solidFill>
            <a:srgbClr val="0099FF">
              <a:alpha val="34117"/>
            </a:srgbClr>
          </a:solidFill>
          <a:ln w="57150" cmpd="thickThin">
            <a:solidFill>
              <a:srgbClr val="0099FF"/>
            </a:solidFill>
            <a:miter lim="800000"/>
            <a:headEnd/>
            <a:tailEnd/>
          </a:ln>
        </p:spPr>
        <p:txBody>
          <a:bodyPr/>
          <a:lstStyle/>
          <a:p>
            <a:pPr marL="0" indent="342900" algn="just" eaLnBrk="1" hangingPunct="1">
              <a:buFontTx/>
              <a:buNone/>
            </a:pPr>
            <a:r>
              <a:rPr lang="ru-RU" sz="1600" smtClean="0"/>
              <a:t>Этот человек первым в истории России принял титул царя и изменил государственный герб: вместо двух корон над головами орла поместил одну большую, а родовой знак московских князей — всадника — перенес на грудь двуглавого орла, желая, вероятно, продемонстрировать этим вечную принадлежность правления в России роду московских князей.</a:t>
            </a:r>
          </a:p>
          <a:p>
            <a:pPr marL="0" indent="342900" algn="just" eaLnBrk="1" hangingPunct="1">
              <a:buFontTx/>
              <a:buNone/>
            </a:pPr>
            <a:r>
              <a:rPr lang="ru-RU" sz="1600" smtClean="0">
                <a:solidFill>
                  <a:srgbClr val="000099"/>
                </a:solidFill>
              </a:rPr>
              <a:t>Назовите имя этого человека.</a:t>
            </a:r>
          </a:p>
        </p:txBody>
      </p:sp>
      <p:pic>
        <p:nvPicPr>
          <p:cNvPr id="10244" name="Picture 4" descr="J01892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4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25</a:t>
            </a:r>
          </a:p>
        </p:txBody>
      </p:sp>
      <p:sp>
        <p:nvSpPr>
          <p:cNvPr id="3584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584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584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585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585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IV</a:t>
            </a:r>
            <a:endParaRPr lang="ru-RU" b="1"/>
          </a:p>
        </p:txBody>
      </p:sp>
      <p:sp useBgFill="1">
        <p:nvSpPr>
          <p:cNvPr id="35852" name="Rectangle 12"/>
          <p:cNvSpPr>
            <a:spLocks noChangeArrowheads="1"/>
          </p:cNvSpPr>
          <p:nvPr/>
        </p:nvSpPr>
        <p:spPr bwMode="auto">
          <a:xfrm>
            <a:off x="4572000" y="4000500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5853" name="AutoShape 13"/>
          <p:cNvSpPr>
            <a:spLocks noChangeArrowheads="1"/>
          </p:cNvSpPr>
          <p:nvPr/>
        </p:nvSpPr>
        <p:spPr bwMode="auto">
          <a:xfrm rot="10800000">
            <a:off x="5148263" y="5072063"/>
            <a:ext cx="3311525" cy="1071562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Иван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IV 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Грозный  (1533 – 1584)</a:t>
            </a:r>
          </a:p>
          <a:p>
            <a:pPr algn="ctr"/>
            <a:endParaRPr lang="ru-RU" sz="3600" b="1" i="1">
              <a:solidFill>
                <a:srgbClr val="CC0000"/>
              </a:solidFill>
            </a:endParaRPr>
          </a:p>
        </p:txBody>
      </p:sp>
      <p:sp>
        <p:nvSpPr>
          <p:cNvPr id="10254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5643571" y="6429396"/>
            <a:ext cx="1717668" cy="312717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Правильный ответ</a:t>
            </a:r>
          </a:p>
        </p:txBody>
      </p:sp>
      <p:sp>
        <p:nvSpPr>
          <p:cNvPr id="3586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35863" name="WordArt 23"/>
          <p:cNvSpPr>
            <a:spLocks noChangeArrowheads="1" noChangeShapeType="1" noTextEdit="1"/>
          </p:cNvSpPr>
          <p:nvPr/>
        </p:nvSpPr>
        <p:spPr bwMode="auto">
          <a:xfrm>
            <a:off x="323850" y="6429396"/>
            <a:ext cx="4681538" cy="23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российской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символики</a:t>
            </a:r>
          </a:p>
        </p:txBody>
      </p:sp>
      <p:pic>
        <p:nvPicPr>
          <p:cNvPr id="20" name="Содержимое 4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714620"/>
            <a:ext cx="2136953" cy="281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2" grpId="1"/>
      <p:bldP spid="35843" grpId="0" build="p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 animBg="1"/>
    </p:bldLst>
  </p:timing>
</p:sld>
</file>

<file path=ppt/theme/theme1.xml><?xml version="1.0" encoding="utf-8"?>
<a:theme xmlns:a="http://schemas.openxmlformats.org/drawingml/2006/main" name="знатоки символик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знатоки символики</Template>
  <TotalTime>1497</TotalTime>
  <Words>1474</Words>
  <Application>Microsoft Office PowerPoint</Application>
  <PresentationFormat>Экран (4:3)</PresentationFormat>
  <Paragraphs>342</Paragraphs>
  <Slides>39</Slides>
  <Notes>2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знатоки символики</vt:lpstr>
      <vt:lpstr>Презентация PowerPoint</vt:lpstr>
      <vt:lpstr>Презентация PowerPoint</vt:lpstr>
      <vt:lpstr>Презентация PowerPoint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Admin</cp:lastModifiedBy>
  <cp:revision>150</cp:revision>
  <dcterms:created xsi:type="dcterms:W3CDTF">2010-01-16T20:31:21Z</dcterms:created>
  <dcterms:modified xsi:type="dcterms:W3CDTF">2013-10-03T05:23:50Z</dcterms:modified>
</cp:coreProperties>
</file>