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2" r:id="rId5"/>
    <p:sldId id="273" r:id="rId6"/>
    <p:sldId id="263" r:id="rId7"/>
    <p:sldId id="258" r:id="rId8"/>
    <p:sldId id="259" r:id="rId9"/>
    <p:sldId id="260" r:id="rId10"/>
    <p:sldId id="261" r:id="rId11"/>
    <p:sldId id="262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90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1026" name="Picture 2" descr="C:\Users\User\Downloads\tractor,-sunset-in-the-field,-field-208595 (1)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dp.sfs.gov.ua/data/material/000/159/221056/photo.jpg" TargetMode="External"/><Relationship Id="rId13" Type="http://schemas.openxmlformats.org/officeDocument/2006/relationships/hyperlink" Target="http://sdelanounas.ru/i/c/2/r/f_c2RlbGFub3VuYXMucnUvdXBsb2Fkcy8xLzQvMTQ2MTQyNzc5MjE3Nl9vcmlnLmpwZWc_X19pZD02MDUyMQ==.jpeg" TargetMode="External"/><Relationship Id="rId3" Type="http://schemas.openxmlformats.org/officeDocument/2006/relationships/hyperlink" Target="http://mkset.ru/UserFiles/Image/kolpakov/meliorazia/DSC_6278.jpg" TargetMode="External"/><Relationship Id="rId7" Type="http://schemas.openxmlformats.org/officeDocument/2006/relationships/hyperlink" Target="http://www.sozhnews.info/uploads/posts/2011-01/1295280634_novickaya-galyapetrovn.jpg" TargetMode="External"/><Relationship Id="rId12" Type="http://schemas.openxmlformats.org/officeDocument/2006/relationships/hyperlink" Target="http://st.vkonline.ru/image/w450/h320/fixed/41b0afb3-dcd4-46e6-a27c-0148b4a611bb.jpg" TargetMode="External"/><Relationship Id="rId2" Type="http://schemas.openxmlformats.org/officeDocument/2006/relationships/hyperlink" Target="http://pictures.4ever.eu/data/download/cars/tractor,-sunset-in-the-field,-field-208595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ciklopediya-tehniki.ru/images/idoblog/upload/62/1261372074_save00002.jpg" TargetMode="External"/><Relationship Id="rId11" Type="http://schemas.openxmlformats.org/officeDocument/2006/relationships/hyperlink" Target="http://baikal-info.ru/sites/default/files/news3uch.jpg" TargetMode="External"/><Relationship Id="rId5" Type="http://schemas.openxmlformats.org/officeDocument/2006/relationships/hyperlink" Target="http://fermerville.ru/images/4/d/daljokie-i-blizkie-kanada-i-rossija_8.jpg" TargetMode="External"/><Relationship Id="rId10" Type="http://schemas.openxmlformats.org/officeDocument/2006/relationships/hyperlink" Target="http://news.ykt.ru/upload/image/2015/03/29726/main.jpg?1426466194" TargetMode="External"/><Relationship Id="rId4" Type="http://schemas.openxmlformats.org/officeDocument/2006/relationships/hyperlink" Target="http://rodovid.me/uploads/images/00/00/01/2014/01/13/155313.jpg" TargetMode="External"/><Relationship Id="rId9" Type="http://schemas.openxmlformats.org/officeDocument/2006/relationships/hyperlink" Target="http://pics.v6.top.rbk.ru/v6_top_pics/media/img/6/18/754429175854186.jpg" TargetMode="External"/><Relationship Id="rId14" Type="http://schemas.openxmlformats.org/officeDocument/2006/relationships/hyperlink" Target="http://termoufa.ru/newsimg/resized/082511543453.jp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556792"/>
            <a:ext cx="8132440" cy="1470025"/>
          </a:xfrm>
        </p:spPr>
        <p:txBody>
          <a:bodyPr>
            <a:noAutofit/>
          </a:bodyPr>
          <a:lstStyle/>
          <a:p>
            <a:r>
              <a:rPr lang="ru-RU" sz="6000" b="1" dirty="0" smtClean="0"/>
              <a:t>Сельскохозяйственные профессии</a:t>
            </a:r>
            <a:endParaRPr lang="ru-RU" sz="6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5105400"/>
            <a:ext cx="6400800" cy="1752600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Разработала</a:t>
            </a:r>
          </a:p>
          <a:p>
            <a:r>
              <a:rPr lang="ru-RU" dirty="0" err="1" smtClean="0">
                <a:solidFill>
                  <a:schemeClr val="bg1"/>
                </a:solidFill>
              </a:rPr>
              <a:t>Абдулова</a:t>
            </a:r>
            <a:r>
              <a:rPr lang="ru-RU" dirty="0" smtClean="0">
                <a:solidFill>
                  <a:schemeClr val="bg1"/>
                </a:solidFill>
              </a:rPr>
              <a:t> Наталия Львовна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Учитель технологии МБОУ СОШ № 7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65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/>
                <a:ea typeface="Times New Roman"/>
                <a:cs typeface="Times New Roman"/>
              </a:rPr>
              <a:t>Медицинские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противопоказания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latin typeface="Times New Roman"/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нервно-психические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;</a:t>
            </a:r>
            <a:endParaRPr lang="ru-RU" b="1" dirty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склонность к простудным заболеваниям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.</a:t>
            </a: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533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/>
                <a:ea typeface="Times New Roman"/>
                <a:cs typeface="Times New Roman"/>
              </a:rPr>
              <a:t>Пути получения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профессии 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Профессию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можно получить непосредственно на производстве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latin typeface="Times New Roman"/>
              <a:ea typeface="Calibri"/>
              <a:cs typeface="Times New Roman"/>
            </a:endParaRP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4000" b="1" dirty="0" smtClean="0">
                <a:latin typeface="Times New Roman"/>
                <a:ea typeface="Times New Roman"/>
                <a:cs typeface="Times New Roman"/>
              </a:rPr>
              <a:t>Родственные </a:t>
            </a:r>
            <a:r>
              <a:rPr lang="ru-RU" sz="4000" b="1" dirty="0">
                <a:latin typeface="Times New Roman"/>
                <a:ea typeface="Times New Roman"/>
                <a:cs typeface="Times New Roman"/>
              </a:rPr>
              <a:t>профессии</a:t>
            </a:r>
            <a:r>
              <a:rPr lang="ru-RU" sz="1800" dirty="0">
                <a:ea typeface="Calibri"/>
                <a:cs typeface="Times New Roman"/>
              </a:rPr>
              <a:t/>
            </a:r>
            <a:br>
              <a:rPr lang="ru-RU" sz="1800" dirty="0">
                <a:ea typeface="Calibri"/>
                <a:cs typeface="Times New Roman"/>
              </a:rPr>
            </a:b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Семеновод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, почвовед, агроном.</a:t>
            </a: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75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251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kern="1800" dirty="0" smtClean="0">
                <a:latin typeface="Times New Roman"/>
                <a:ea typeface="Times New Roman"/>
                <a:cs typeface="Times New Roman"/>
              </a:rPr>
              <a:t>МЕЛИОРАТОР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/>
                <a:ea typeface="Times New Roman"/>
              </a:rPr>
              <a:t>- один </a:t>
            </a:r>
            <a:r>
              <a:rPr lang="ru-RU" b="1" dirty="0">
                <a:latin typeface="Times New Roman"/>
                <a:ea typeface="Times New Roman"/>
              </a:rPr>
              <a:t>из тех, кто повышает плодородие земель. Механизатор мелиоративных работ управляет самоходными грейдерами, а также землеройными машинами в сочетании с тракторами и экскаваторами. Он сооружает плотины и водосливы, оросительные и осушительные системы, каналы и насосные станции, монтирует дождевальные установки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46925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latin typeface="Times New Roman"/>
                <a:ea typeface="Times New Roman"/>
                <a:cs typeface="Times New Roman"/>
              </a:rPr>
              <a:t>Должен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знать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Устройство 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мелиоративных машин и механизмов, </a:t>
            </a:r>
            <a:endParaRPr lang="ru-RU" b="1" dirty="0" smtClean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правила 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организации их ремонта; </a:t>
            </a:r>
            <a:endParaRPr lang="ru-RU" b="1" dirty="0" smtClean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особенности 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и категории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грунтов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биологические 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особенности сельскохозяйственных культур; </a:t>
            </a:r>
            <a:endParaRPr lang="ru-RU" b="1" dirty="0" smtClean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организацию 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и технологию производства земляных работ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правила движения транспорта.</a:t>
            </a:r>
            <a:endParaRPr lang="ru-RU" sz="2400" b="1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521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/>
                <a:ea typeface="Times New Roman"/>
                <a:cs typeface="Times New Roman"/>
              </a:rPr>
              <a:t>Профессионально важные качества</a:t>
            </a: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хорошее 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здоровье и достаточная физическая сила;</a:t>
            </a:r>
            <a:endParaRPr lang="ru-RU" sz="2400" b="1" dirty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эмоциональная стабильность и стрессоустойчивость;</a:t>
            </a:r>
            <a:endParaRPr lang="ru-RU" sz="2400" b="1" dirty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логическое мышление (необходимо механизатору при соблюдении технологической последовательности операций и технических требований к эксплуатации машин);</a:t>
            </a:r>
            <a:endParaRPr lang="ru-RU" sz="2400" b="1" dirty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хорошее распределение внимания (требуется при одновременном управлении агрегатом, наблюдении за исправной работой механизмов, соблюдении последовательности технологических операций);</a:t>
            </a:r>
            <a:endParaRPr lang="ru-RU" sz="2400" b="1" dirty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хорошее зрение 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цвето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- и 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светоощущение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.</a:t>
            </a:r>
            <a:endParaRPr lang="ru-RU" sz="2400" b="1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970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/>
                <a:ea typeface="Times New Roman"/>
                <a:cs typeface="Times New Roman"/>
              </a:rPr>
              <a:t>Медицинские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противопоказания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опорно-двигательного 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аппарата (костей, связок мышц, нервной регуляции движений);</a:t>
            </a:r>
            <a:endParaRPr lang="ru-RU" sz="2400" b="1" dirty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сердечно-сосудистой и нервной системы;</a:t>
            </a:r>
            <a:endParaRPr lang="ru-RU" sz="2400" b="1" dirty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органов дыхания и пищеварения;</a:t>
            </a:r>
            <a:endParaRPr lang="ru-RU" sz="2400" b="1" dirty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слуха и зрения;</a:t>
            </a:r>
            <a:endParaRPr lang="ru-RU" sz="2400" b="1" dirty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ревматизм, бронхиальная астма.</a:t>
            </a:r>
            <a:endParaRPr lang="ru-RU" sz="2400" b="1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042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latin typeface="Times New Roman"/>
                <a:ea typeface="Times New Roman"/>
                <a:cs typeface="Times New Roman"/>
              </a:rPr>
              <a:t>Пути получения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профессии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Получить 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профессию механизатора мелиоративных работ можно в колледже.</a:t>
            </a:r>
            <a:endParaRPr lang="ru-RU" sz="2400" b="1" dirty="0"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b="1" dirty="0" smtClean="0">
              <a:latin typeface="Times New Roman"/>
              <a:ea typeface="Times New Roman"/>
              <a:cs typeface="Times New Roman"/>
            </a:endParaRP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4400" b="1" dirty="0" smtClean="0">
                <a:latin typeface="Times New Roman"/>
                <a:ea typeface="Times New Roman"/>
                <a:cs typeface="Times New Roman"/>
              </a:rPr>
              <a:t>Родственные </a:t>
            </a:r>
            <a:r>
              <a:rPr lang="ru-RU" sz="4400" b="1" dirty="0">
                <a:latin typeface="Times New Roman"/>
                <a:ea typeface="Times New Roman"/>
                <a:cs typeface="Times New Roman"/>
              </a:rPr>
              <a:t>профессии</a:t>
            </a:r>
            <a:endParaRPr lang="ru-RU" sz="4400" dirty="0">
              <a:ea typeface="Calibri"/>
              <a:cs typeface="Times New Roman"/>
            </a:endParaRPr>
          </a:p>
          <a:p>
            <a:r>
              <a:rPr lang="ru-RU" b="1" dirty="0">
                <a:latin typeface="Times New Roman"/>
                <a:ea typeface="Times New Roman"/>
              </a:rPr>
              <a:t>Егерь, инженер-геодезист, инженер–мелиоратор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82218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Использованная информация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u="sng" dirty="0">
                <a:hlinkClick r:id="rId2"/>
              </a:rPr>
              <a:t>http://pictures.4ever.eu/data/download/cars/tractor,-sunset-in-the-field,-</a:t>
            </a:r>
            <a:r>
              <a:rPr lang="ru-RU" u="sng" dirty="0" smtClean="0">
                <a:hlinkClick r:id="rId2"/>
              </a:rPr>
              <a:t>field-208595.jpg</a:t>
            </a:r>
            <a:endParaRPr lang="ru-RU" u="sng" dirty="0" smtClean="0"/>
          </a:p>
          <a:p>
            <a:r>
              <a:rPr lang="ru-RU" u="sng" dirty="0" smtClean="0">
                <a:hlinkClick r:id="rId3"/>
              </a:rPr>
              <a:t>http</a:t>
            </a:r>
            <a:r>
              <a:rPr lang="ru-RU" u="sng" dirty="0">
                <a:hlinkClick r:id="rId3"/>
              </a:rPr>
              <a:t>://mkset.ru/UserFiles/Image/kolpakov/meliorazia/DSC_6278.jpg</a:t>
            </a:r>
            <a:endParaRPr lang="ru-RU" dirty="0"/>
          </a:p>
          <a:p>
            <a:r>
              <a:rPr lang="ru-RU" u="sng" dirty="0">
                <a:hlinkClick r:id="rId4"/>
              </a:rPr>
              <a:t>http://rodovid.me/uploads/images/00/00/01/2014/01/13/155313.jpg</a:t>
            </a:r>
            <a:endParaRPr lang="ru-RU" dirty="0"/>
          </a:p>
          <a:p>
            <a:r>
              <a:rPr lang="ru-RU" u="sng" dirty="0" smtClean="0">
                <a:hlinkClick r:id="rId5"/>
              </a:rPr>
              <a:t>http</a:t>
            </a:r>
            <a:r>
              <a:rPr lang="ru-RU" u="sng" dirty="0">
                <a:hlinkClick r:id="rId5"/>
              </a:rPr>
              <a:t>://fermerville.ru/images/4/d/daljokie-i-blizkie-kanada-i-rossija_8.jpg</a:t>
            </a:r>
            <a:endParaRPr lang="ru-RU" dirty="0"/>
          </a:p>
          <a:p>
            <a:r>
              <a:rPr lang="ru-RU" u="sng" dirty="0">
                <a:hlinkClick r:id="rId6"/>
              </a:rPr>
              <a:t>http://enciklopediya-tehniki.ru/images/idoblog/upload/62/1261372074_save00002.jpg</a:t>
            </a:r>
            <a:endParaRPr lang="ru-RU" dirty="0"/>
          </a:p>
          <a:p>
            <a:r>
              <a:rPr lang="ru-RU" u="sng" dirty="0" smtClean="0">
                <a:hlinkClick r:id="rId7"/>
              </a:rPr>
              <a:t>http</a:t>
            </a:r>
            <a:r>
              <a:rPr lang="ru-RU" u="sng" dirty="0">
                <a:hlinkClick r:id="rId7"/>
              </a:rPr>
              <a:t>://www.sozhnews.info/uploads/posts/2011-01/1295280634_novickaya-galyapetrovn.jpg</a:t>
            </a:r>
            <a:endParaRPr lang="ru-RU" dirty="0"/>
          </a:p>
          <a:p>
            <a:r>
              <a:rPr lang="ru-RU" u="sng" dirty="0">
                <a:hlinkClick r:id="rId8"/>
              </a:rPr>
              <a:t>http://dp.sfs.gov.ua/data/material/000/159/221056/photo.jpg</a:t>
            </a:r>
            <a:endParaRPr lang="ru-RU" dirty="0"/>
          </a:p>
          <a:p>
            <a:r>
              <a:rPr lang="ru-RU" u="sng" dirty="0">
                <a:hlinkClick r:id="rId9"/>
              </a:rPr>
              <a:t>http://pics.v6.top.rbk.ru/v6_top_pics/media/img/6/18/754429175854186.jpg</a:t>
            </a:r>
            <a:endParaRPr lang="ru-RU" dirty="0"/>
          </a:p>
          <a:p>
            <a:r>
              <a:rPr lang="ru-RU" u="sng" dirty="0">
                <a:hlinkClick r:id="rId10"/>
              </a:rPr>
              <a:t>http://news.ykt.ru/upload/image/2015/03/29726/main.jpg?1426466194</a:t>
            </a:r>
            <a:endParaRPr lang="ru-RU" dirty="0"/>
          </a:p>
          <a:p>
            <a:r>
              <a:rPr lang="ru-RU" u="sng" dirty="0">
                <a:hlinkClick r:id="rId11"/>
              </a:rPr>
              <a:t>http://baikal-info.ru/sites/default/files/news3uch.jpg</a:t>
            </a:r>
            <a:endParaRPr lang="ru-RU" dirty="0"/>
          </a:p>
          <a:p>
            <a:r>
              <a:rPr lang="ru-RU" u="sng" dirty="0">
                <a:hlinkClick r:id="rId12"/>
              </a:rPr>
              <a:t>http://st.vkonline.ru/image/w450/h320/fixed/41b0afb3-dcd4-46e6-a27c-0148b4a611bb.jpg</a:t>
            </a:r>
            <a:endParaRPr lang="ru-RU" dirty="0"/>
          </a:p>
          <a:p>
            <a:r>
              <a:rPr lang="ru-RU" u="sng" dirty="0" smtClean="0">
                <a:hlinkClick r:id="rId13"/>
              </a:rPr>
              <a:t>http</a:t>
            </a:r>
            <a:r>
              <a:rPr lang="ru-RU" u="sng" dirty="0">
                <a:hlinkClick r:id="rId13"/>
              </a:rPr>
              <a:t>://sdelanounas.ru/i/c/2/r/f_c2RlbGFub3VuYXMucnUvdXBsb2Fkcy8xLzQvMTQ2MTQyNzc5MjE3Nl9vcmlnLmpwZWc_X19pZD02MDUyMQ==.jpeg</a:t>
            </a:r>
            <a:endParaRPr lang="ru-RU" dirty="0"/>
          </a:p>
          <a:p>
            <a:r>
              <a:rPr lang="ru-RU" u="sng" dirty="0">
                <a:hlinkClick r:id="rId14"/>
              </a:rPr>
              <a:t>http://termoufa.ru/newsimg/resized/082511543453.jpg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705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252525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Сельское хозяйство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rgbClr val="252525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— 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отрасль экономики</a:t>
            </a:r>
            <a:r>
              <a:rPr lang="ru-RU" b="1" dirty="0">
                <a:solidFill>
                  <a:srgbClr val="252525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направленная на обеспечение населения продовольствием (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пищей</a:t>
            </a:r>
            <a:r>
              <a:rPr lang="ru-RU" b="1" dirty="0">
                <a:solidFill>
                  <a:srgbClr val="252525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едой) и получение сырья для ряда отраслей 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промышленности</a:t>
            </a:r>
            <a:r>
              <a:rPr lang="ru-RU" b="1" dirty="0">
                <a:solidFill>
                  <a:srgbClr val="252525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Отрасль является одной из важнейших, представленной практически во всех странах. В мировом сельском хозяйстве занято около 1 </a:t>
            </a:r>
            <a:r>
              <a:rPr lang="ru-RU" b="1" dirty="0" smtClean="0">
                <a:solidFill>
                  <a:srgbClr val="252525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млрд.</a:t>
            </a:r>
            <a:r>
              <a:rPr lang="ru-RU" b="1" dirty="0">
                <a:solidFill>
                  <a:srgbClr val="252525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экономически активного </a:t>
            </a:r>
            <a:r>
              <a:rPr lang="ru-RU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населения.</a:t>
            </a:r>
            <a:r>
              <a:rPr lang="ru-RU" b="1" dirty="0">
                <a:solidFill>
                  <a:srgbClr val="252525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26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73"/>
            <a:ext cx="4381500" cy="26289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306" y="0"/>
            <a:ext cx="6492694" cy="42744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6473"/>
            <a:ext cx="6372200" cy="42481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306" y="1236407"/>
            <a:ext cx="6492694" cy="38956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202"/>
            <a:ext cx="9144000" cy="6096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44" y="0"/>
            <a:ext cx="88017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720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Профессии 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сельском хозяйстве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4" y="1503987"/>
            <a:ext cx="4404319" cy="293850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807042"/>
            <a:ext cx="4067944" cy="305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067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3168352" cy="388123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996952"/>
            <a:ext cx="5095453" cy="3623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136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82"/>
          <a:stretch/>
        </p:blipFill>
        <p:spPr>
          <a:xfrm>
            <a:off x="390740" y="332656"/>
            <a:ext cx="8315325" cy="6193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017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indent="449580" algn="just" fontAlgn="base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</a:rPr>
              <a:t>ЛАБОРАНТ - </a:t>
            </a:r>
            <a:r>
              <a:rPr lang="ru-RU" b="1" dirty="0" smtClean="0">
                <a:latin typeface="Times New Roman"/>
                <a:ea typeface="Times New Roman"/>
              </a:rPr>
              <a:t>СЕМЕНОВОД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–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квалифицированный специалист, который по специальным методикам делает анализ семян - определяет их чистоту, всхожесть и энергию прорастания, абсолютный вес, зараженность болезнями и вредителями, влажность. </a:t>
            </a:r>
            <a:endParaRPr lang="ru-RU" b="1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564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Должен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знать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Общебиологические дисциплины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,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земледелие, </a:t>
            </a:r>
            <a:endParaRPr lang="ru-RU" b="1" dirty="0" smtClean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растениеводство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, </a:t>
            </a:r>
            <a:endParaRPr lang="ru-RU" b="1" dirty="0" smtClean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агрохимию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, </a:t>
            </a:r>
            <a:endParaRPr lang="ru-RU" b="1" dirty="0" smtClean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мелиорацию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, </a:t>
            </a:r>
            <a:endParaRPr lang="ru-RU" b="1" dirty="0" smtClean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сновы 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селекции и семеноводства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,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экономику отрасли.</a:t>
            </a:r>
            <a:endParaRPr lang="ru-RU" sz="2400" b="1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155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/>
                <a:ea typeface="Times New Roman"/>
                <a:cs typeface="Times New Roman"/>
              </a:rPr>
              <a:t>Профессионально важные качества</a:t>
            </a: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endParaRPr lang="ru-RU" b="1" dirty="0" smtClean="0">
              <a:latin typeface="Times New Roman"/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внимательность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;</a:t>
            </a:r>
            <a:endParaRPr lang="ru-RU" b="1" dirty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наблюдательность;</a:t>
            </a:r>
            <a:endParaRPr lang="ru-RU" b="1" dirty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усидчивость;</a:t>
            </a:r>
            <a:endParaRPr lang="ru-RU" b="1" dirty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аккуратность.</a:t>
            </a:r>
            <a:endParaRPr lang="ru-RU" b="1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190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345</Words>
  <Application>Microsoft Office PowerPoint</Application>
  <PresentationFormat>Экран (4:3)</PresentationFormat>
  <Paragraphs>72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Сельскохозяйственные профессии</vt:lpstr>
      <vt:lpstr>Сельское хозяйство</vt:lpstr>
      <vt:lpstr>Презентация PowerPoint</vt:lpstr>
      <vt:lpstr>Профессии  в сельском хозяйстве</vt:lpstr>
      <vt:lpstr>Презентация PowerPoint</vt:lpstr>
      <vt:lpstr>Презентация PowerPoint</vt:lpstr>
      <vt:lpstr>ЛАБОРАНТ - СЕМЕНОВОД</vt:lpstr>
      <vt:lpstr>Должен знать</vt:lpstr>
      <vt:lpstr>Профессионально важные качества </vt:lpstr>
      <vt:lpstr>Медицинские противопоказания</vt:lpstr>
      <vt:lpstr>Пути получения профессии и</vt:lpstr>
      <vt:lpstr>Презентация PowerPoint</vt:lpstr>
      <vt:lpstr>МЕЛИОРАТОР</vt:lpstr>
      <vt:lpstr>Должен знать</vt:lpstr>
      <vt:lpstr>Профессионально важные качества </vt:lpstr>
      <vt:lpstr>Медицинские противопоказания</vt:lpstr>
      <vt:lpstr>Пути получения профессии</vt:lpstr>
      <vt:lpstr>Использованная информация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Сельскохозяйственные профессии</dc:title>
  <dc:creator>User</dc:creator>
  <cp:lastModifiedBy>User</cp:lastModifiedBy>
  <cp:revision>4</cp:revision>
  <dcterms:created xsi:type="dcterms:W3CDTF">2016-01-17T19:01:36Z</dcterms:created>
  <dcterms:modified xsi:type="dcterms:W3CDTF">2016-01-23T09:14:10Z</dcterms:modified>
</cp:coreProperties>
</file>