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tags/tag2.xml" ContentType="application/vnd.openxmlformats-officedocument.presentationml.tags+xml"/>
  <Override PartName="/ppt/tags/tag3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0" r:id="rId2"/>
    <p:sldId id="301" r:id="rId3"/>
    <p:sldId id="302" r:id="rId4"/>
    <p:sldId id="307" r:id="rId5"/>
    <p:sldId id="323" r:id="rId6"/>
    <p:sldId id="317" r:id="rId7"/>
    <p:sldId id="318" r:id="rId8"/>
    <p:sldId id="271" r:id="rId9"/>
    <p:sldId id="272" r:id="rId10"/>
    <p:sldId id="274" r:id="rId11"/>
    <p:sldId id="275" r:id="rId12"/>
    <p:sldId id="276" r:id="rId13"/>
    <p:sldId id="286" r:id="rId14"/>
    <p:sldId id="277" r:id="rId15"/>
    <p:sldId id="322" r:id="rId1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Rg st="1" end="15"/>
    <p:penClr>
      <a:srgbClr val="FF0000"/>
    </p:penClr>
  </p:showPr>
  <p:clrMru>
    <a:srgbClr val="501CD2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AEA434-C16E-4A60-A718-F7B1B708CDCB}" type="datetimeFigureOut">
              <a:rPr lang="ru-RU"/>
              <a:pPr>
                <a:defRPr/>
              </a:pPr>
              <a:t>13.12.2014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C14907-4E2C-4536-9110-31CB7F6E61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3F0B47-EFD6-4FBD-A9A7-5078B4C5CA0D}" type="datetimeFigureOut">
              <a:rPr lang="ru-RU"/>
              <a:pPr>
                <a:defRPr/>
              </a:pPr>
              <a:t>13.12.2014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8E2A12-E06D-450B-9313-6C23C57F6F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419757-8F1D-4659-8E7E-E3BF7DA91BD0}" type="datetimeFigureOut">
              <a:rPr lang="ru-RU"/>
              <a:pPr>
                <a:defRPr/>
              </a:pPr>
              <a:t>13.12.2014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DC2A06-95C9-4DEE-806B-E48E22E06C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330B1E-C5C0-4162-A6DB-3D82F9DCE865}" type="datetimeFigureOut">
              <a:rPr lang="ru-RU"/>
              <a:pPr>
                <a:defRPr/>
              </a:pPr>
              <a:t>13.12.2014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64B322-F9A7-479B-85AA-2BEEC7D7EA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25D6C3-C6BF-4FAB-B88D-74B5EB5CA6B5}" type="datetimeFigureOut">
              <a:rPr lang="ru-RU"/>
              <a:pPr>
                <a:defRPr/>
              </a:pPr>
              <a:t>13.12.2014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561766-FCFE-436D-B47B-44BC5D4A18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2A39A9-D91A-4C28-A293-E3877E5CF763}" type="datetimeFigureOut">
              <a:rPr lang="ru-RU"/>
              <a:pPr>
                <a:defRPr/>
              </a:pPr>
              <a:t>13.12.2014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74B8B5-FE70-41CE-B46C-2BDEE274D8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6C971C-326D-42C8-AA69-6ECE994D4A1D}" type="datetimeFigureOut">
              <a:rPr lang="ru-RU"/>
              <a:pPr>
                <a:defRPr/>
              </a:pPr>
              <a:t>13.12.2014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D03CC2-70D6-48C9-8599-6DF37BE11C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FC2FA6-69B0-4317-ACC4-FCEE49E7C0F1}" type="datetimeFigureOut">
              <a:rPr lang="ru-RU"/>
              <a:pPr>
                <a:defRPr/>
              </a:pPr>
              <a:t>13.12.2014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4D92FF-3D31-465A-945C-01B51DE2EB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C33599-E5AA-41EB-B128-30D95EC7F3FE}" type="datetimeFigureOut">
              <a:rPr lang="ru-RU"/>
              <a:pPr>
                <a:defRPr/>
              </a:pPr>
              <a:t>13.12.2014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A9B47C-FA79-40D4-92C4-8B8E4C0246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0EA02F-CD01-46B7-BDF3-8D0E033BBE3A}" type="datetimeFigureOut">
              <a:rPr lang="ru-RU"/>
              <a:pPr>
                <a:defRPr/>
              </a:pPr>
              <a:t>13.12.2014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04FE3E-C86A-48D4-AC5D-E0559BDD05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E4C2EF-D00A-4B0B-AAE4-3D2E4CEDBA74}" type="datetimeFigureOut">
              <a:rPr lang="ru-RU"/>
              <a:pPr>
                <a:defRPr/>
              </a:pPr>
              <a:t>13.12.2014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5C5889-E706-4BFF-A1D8-F2AAC0801A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DE07D88-7BF0-4550-A325-0BBE1B6FA815}" type="datetimeFigureOut">
              <a:rPr lang="ru-RU"/>
              <a:pPr>
                <a:defRPr/>
              </a:pPr>
              <a:t>13.12.2014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1123E7F-D77B-4B51-B7A9-B08D9912EA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0\Desktop\&#1071;%20&#1042;&#1067;&#1041;&#1048;&#1056;&#1040;&#1070;%20&#1052;&#1054;&#1051;&#1054;&#1044;&#1054;&#1057;&#1058;&#1068;%20&#1048;%20&#1046;&#1048;&#1047;&#1053;&#1068;,%20&#1052;&#1050;&#1054;&#1059;%20&#1057;&#1054;&#1064;%2030\&#1052;&#1072;&#1083;&#1077;&#1085;&#1100;&#1082;&#1072;&#1103;%20&#1085;&#1086;&#1095;&#1085;&#1072;&#1103;%20&#1089;&#1077;&#1088;&#1077;&#1085;&#1072;&#1076;&#1072;.%20&#1056;&#1086;&#1085;&#1076;&#1086;.mp3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file:///C:\Users\0\Desktop\&#1071;%20&#1042;&#1067;&#1041;&#1048;&#1056;&#1040;&#1070;%20&#1052;&#1054;&#1051;&#1054;&#1044;&#1054;&#1057;&#1058;&#1068;%20&#1048;%20&#1046;&#1048;&#1047;&#1053;&#1068;,%20&#1052;&#1050;&#1054;&#1059;%20&#1057;&#1054;&#1064;%2030\&#1041;&#1072;&#1093;.%20%20&#1064;&#1091;&#1090;&#1082;&#1072;.%20&#1086;&#1088;&#1082;.mp3" TargetMode="External"/><Relationship Id="rId1" Type="http://schemas.openxmlformats.org/officeDocument/2006/relationships/tags" Target="../tags/tag3.xml"/><Relationship Id="rId6" Type="http://schemas.openxmlformats.org/officeDocument/2006/relationships/image" Target="../media/image22.pn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file:///C:\Users\0\Desktop\&#1071;%20&#1042;&#1067;&#1041;&#1048;&#1056;&#1040;&#1070;%20&#1052;&#1054;&#1051;&#1054;&#1044;&#1054;&#1057;&#1058;&#1068;%20&#1048;%20&#1046;&#1048;&#1047;&#1053;&#1068;,%20&#1052;&#1050;&#1054;&#1059;%20&#1057;&#1054;&#1064;%2030\8bea916fc2a4.mp3" TargetMode="External"/><Relationship Id="rId1" Type="http://schemas.openxmlformats.org/officeDocument/2006/relationships/tags" Target="../tags/tag4.xml"/><Relationship Id="rId6" Type="http://schemas.openxmlformats.org/officeDocument/2006/relationships/image" Target="../media/image25.pn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file:///C:\Users\0\Desktop\&#1071;%20&#1042;&#1067;&#1041;&#1048;&#1056;&#1040;&#1070;%20&#1052;&#1054;&#1051;&#1054;&#1044;&#1054;&#1057;&#1058;&#1068;%20&#1048;%20&#1046;&#1048;&#1047;&#1053;&#1068;,%20&#1052;&#1050;&#1054;&#1059;%20&#1057;&#1054;&#1064;%2030\stas_mikhaylov_-_vsyo_dlya_tebya_.mp3" TargetMode="External"/><Relationship Id="rId1" Type="http://schemas.openxmlformats.org/officeDocument/2006/relationships/tags" Target="../tags/tag5.xml"/><Relationship Id="rId6" Type="http://schemas.openxmlformats.org/officeDocument/2006/relationships/image" Target="../media/image28.pn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file:///C:\Users\0\Desktop\&#1071;%20&#1042;&#1067;&#1041;&#1048;&#1056;&#1040;&#1070;%20&#1052;&#1054;&#1051;&#1054;&#1044;&#1054;&#1057;&#1058;&#1068;%20&#1048;%20&#1046;&#1048;&#1047;&#1053;&#1068;,%20&#1052;&#1050;&#1054;&#1059;%20&#1057;&#1054;&#1064;%2030\Kino_Coj_Viktor_-_Hochu_peremen_(get-tune.net).mp3" TargetMode="External"/><Relationship Id="rId1" Type="http://schemas.openxmlformats.org/officeDocument/2006/relationships/tags" Target="../tags/tag6.xml"/><Relationship Id="rId6" Type="http://schemas.openxmlformats.org/officeDocument/2006/relationships/image" Target="../media/image31.pn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file:///C:\Users\0\Desktop\&#1071;%20&#1042;&#1067;&#1041;&#1048;&#1056;&#1040;&#1070;%20&#1052;&#1054;&#1051;&#1054;&#1044;&#1054;&#1057;&#1058;&#1068;%20&#1048;%20&#1046;&#1048;&#1047;&#1053;&#1068;,%20&#1052;&#1050;&#1054;&#1059;%20&#1057;&#1054;&#1064;%2030\Rammstein%20-%20Du%20Hast,%20Du%20Hast%20%20(audiopoisk.com).wav" TargetMode="External"/><Relationship Id="rId1" Type="http://schemas.openxmlformats.org/officeDocument/2006/relationships/tags" Target="../tags/tag7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file:///C:\Users\0\Desktop\&#1071;%20&#1042;&#1067;&#1041;&#1048;&#1056;&#1040;&#1070;%20&#1052;&#1054;&#1051;&#1054;&#1044;&#1054;&#1057;&#1058;&#1068;%20&#1048;%20&#1046;&#1048;&#1047;&#1053;&#1068;,%20&#1052;&#1050;&#1054;&#1059;%20&#1057;&#1054;&#1064;%2030\natali_-_o_bozhe.mp3" TargetMode="External"/><Relationship Id="rId1" Type="http://schemas.openxmlformats.org/officeDocument/2006/relationships/tags" Target="../tags/tag1.xm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file:///C:\Users\0\Desktop\&#1071;%20&#1042;&#1067;&#1041;&#1048;&#1056;&#1040;&#1070;%20&#1052;&#1054;&#1051;&#1054;&#1044;&#1054;&#1057;&#1058;&#1068;%20&#1048;%20&#1046;&#1048;&#1047;&#1053;&#1068;,%20&#1052;&#1050;&#1054;&#1059;%20&#1057;&#1054;&#1064;%2030\Igor_Butman_i_Larisa_Dolina_-_Just_A_Two_Of_Us.mp3" TargetMode="External"/><Relationship Id="rId1" Type="http://schemas.openxmlformats.org/officeDocument/2006/relationships/tags" Target="../tags/tag2.xml"/><Relationship Id="rId6" Type="http://schemas.openxmlformats.org/officeDocument/2006/relationships/image" Target="../media/image19.pn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Users\0\Desktop\ЛАДА\3ea98dfd2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76672"/>
            <a:ext cx="5375448" cy="2880320"/>
          </a:xfrm>
        </p:spPr>
        <p:txBody>
          <a:bodyPr/>
          <a:lstStyle/>
          <a:p>
            <a:r>
              <a:rPr lang="ru-RU" b="1" dirty="0" smtClean="0">
                <a:latin typeface="Arial Black" pitchFamily="34" charset="0"/>
              </a:rPr>
              <a:t/>
            </a:r>
            <a:br>
              <a:rPr lang="ru-RU" b="1" dirty="0" smtClean="0">
                <a:latin typeface="Arial Black" pitchFamily="34" charset="0"/>
              </a:rPr>
            </a:br>
            <a:r>
              <a:rPr lang="ru-RU" b="1" dirty="0" smtClean="0">
                <a:latin typeface="Arial Black" pitchFamily="34" charset="0"/>
              </a:rPr>
              <a:t/>
            </a:r>
            <a:br>
              <a:rPr lang="ru-RU" b="1" dirty="0" smtClean="0">
                <a:latin typeface="Arial Black" pitchFamily="34" charset="0"/>
              </a:rPr>
            </a:br>
            <a:r>
              <a:rPr lang="ru-RU" b="1" dirty="0" smtClean="0">
                <a:latin typeface="Arial Black" pitchFamily="34" charset="0"/>
              </a:rPr>
              <a:t>«Я ВЫБИРАЮ МОЛОДОСТЬ И ЗДОРОВЬЕ»</a:t>
            </a:r>
            <a:br>
              <a:rPr lang="ru-RU" b="1" dirty="0" smtClean="0">
                <a:latin typeface="Arial Black" pitchFamily="34" charset="0"/>
              </a:rPr>
            </a:br>
            <a:r>
              <a:rPr lang="ru-RU" b="1" dirty="0" smtClean="0">
                <a:latin typeface="Arial Black" pitchFamily="34" charset="0"/>
              </a:rPr>
              <a:t/>
            </a:r>
            <a:br>
              <a:rPr lang="ru-RU" b="1" dirty="0" smtClean="0">
                <a:latin typeface="Arial Black" pitchFamily="34" charset="0"/>
              </a:rPr>
            </a:br>
            <a:endParaRPr lang="ru-RU" b="1" dirty="0">
              <a:latin typeface="Arial Black" pitchFamily="34" charset="0"/>
            </a:endParaRPr>
          </a:p>
        </p:txBody>
      </p:sp>
      <p:pic>
        <p:nvPicPr>
          <p:cNvPr id="4" name="Маленькая ночная серенада. Рондо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604448" y="6309320"/>
            <a:ext cx="304800" cy="304800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2915816" y="4149080"/>
            <a:ext cx="2935560" cy="1146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355976" y="5301208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b="1" dirty="0" smtClean="0">
              <a:latin typeface="Arial Black" pitchFamily="34" charset="0"/>
            </a:endParaRPr>
          </a:p>
          <a:p>
            <a:r>
              <a:rPr lang="ru-RU" b="1" dirty="0" smtClean="0">
                <a:latin typeface="Arial Black" pitchFamily="34" charset="0"/>
              </a:rPr>
              <a:t>	Обучающаяся 8 класса МКОУ СОШ № 30: Захарова Лада</a:t>
            </a:r>
            <a:br>
              <a:rPr lang="ru-RU" b="1" dirty="0" smtClean="0">
                <a:latin typeface="Arial Black" pitchFamily="34" charset="0"/>
              </a:rPr>
            </a:br>
            <a:endParaRPr lang="ru-RU" dirty="0"/>
          </a:p>
        </p:txBody>
      </p:sp>
    </p:spTree>
  </p:cSld>
  <p:clrMapOvr>
    <a:masterClrMapping/>
  </p:clrMapOvr>
  <p:transition advClick="0" advTm="516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160"/>
                            </p:stCondLst>
                            <p:childTnLst>
                              <p:par>
                                <p:cTn id="1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7">
                <p:cTn id="2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  <p:bldP spid="5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 contourW="88900">
            <a:contourClr>
              <a:schemeClr val="accent6">
                <a:lumMod val="7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79512" y="188640"/>
            <a:ext cx="4176464" cy="136815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 contourW="76200">
            <a:contourClr>
              <a:schemeClr val="accent6">
                <a:lumMod val="7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i="1" dirty="0" smtClean="0">
                <a:solidFill>
                  <a:srgbClr val="FF0000"/>
                </a:solidFill>
              </a:rPr>
              <a:t>КЛАССИЧЕСКАЯ МУЗЫКА</a:t>
            </a:r>
            <a:endParaRPr lang="ru-RU" sz="3600" b="1" i="1" dirty="0">
              <a:solidFill>
                <a:srgbClr val="FF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4941168"/>
            <a:ext cx="9144000" cy="19168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 contourW="76200">
            <a:contourClr>
              <a:schemeClr val="accent6">
                <a:lumMod val="7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Прослушивание классической музыки способствует запоминанию информации. В борьбе с бессонными ночами может спасти «Грустный вальс» Сибелиуса, а пьесы Чайковского просто творят чудеса.</a:t>
            </a:r>
            <a:endParaRPr lang="ru-RU" sz="2400" b="1" dirty="0">
              <a:solidFill>
                <a:srgbClr val="FF0000"/>
              </a:solidFill>
            </a:endParaRPr>
          </a:p>
        </p:txBody>
      </p:sp>
      <p:pic>
        <p:nvPicPr>
          <p:cNvPr id="4098" name="Picture 2" descr="C:\Users\0\Desktop\ЛАДА\орган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2" y="1844824"/>
            <a:ext cx="2646534" cy="2664296"/>
          </a:xfrm>
          <a:prstGeom prst="rect">
            <a:avLst/>
          </a:prstGeom>
          <a:noFill/>
        </p:spPr>
      </p:pic>
      <p:pic>
        <p:nvPicPr>
          <p:cNvPr id="4099" name="Picture 3" descr="C:\Users\0\Desktop\ЛАДА\Бах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6056" y="-1"/>
            <a:ext cx="4067945" cy="4895159"/>
          </a:xfrm>
          <a:prstGeom prst="rect">
            <a:avLst/>
          </a:prstGeom>
          <a:noFill/>
        </p:spPr>
      </p:pic>
      <p:pic>
        <p:nvPicPr>
          <p:cNvPr id="11" name="Бах.  Шутка. орк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6" cstate="print"/>
          <a:stretch>
            <a:fillRect/>
          </a:stretch>
        </p:blipFill>
        <p:spPr>
          <a:xfrm>
            <a:off x="8604448" y="6381328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1995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3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8" grpId="0" animBg="1"/>
      <p:bldP spid="8" grpId="1" animBg="1"/>
      <p:bldP spid="8" grpId="2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 contourW="88900">
            <a:contourClr>
              <a:schemeClr val="accent6">
                <a:lumMod val="7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827584" y="260648"/>
            <a:ext cx="2354034" cy="156137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 contourW="76200">
            <a:contourClr>
              <a:schemeClr val="accent6">
                <a:lumMod val="7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i="1" dirty="0" smtClean="0">
                <a:solidFill>
                  <a:srgbClr val="FF0000"/>
                </a:solidFill>
              </a:rPr>
              <a:t>КЛУБНАЯ МУЗЫКА</a:t>
            </a:r>
            <a:endParaRPr lang="ru-RU" sz="3600" b="1" i="1" dirty="0">
              <a:solidFill>
                <a:srgbClr val="FF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5013176"/>
            <a:ext cx="9144000" cy="184482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 contourW="76200">
            <a:contourClr>
              <a:schemeClr val="accent6">
                <a:lumMod val="7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Например, музыка, основа которой составляет всем известный «бум — </a:t>
            </a:r>
            <a:r>
              <a:rPr lang="ru-RU" sz="2400" b="1" dirty="0" err="1" smtClean="0">
                <a:solidFill>
                  <a:srgbClr val="FF0000"/>
                </a:solidFill>
              </a:rPr>
              <a:t>бум</a:t>
            </a:r>
            <a:r>
              <a:rPr lang="ru-RU" sz="2400" b="1" dirty="0" smtClean="0">
                <a:solidFill>
                  <a:srgbClr val="FF0000"/>
                </a:solidFill>
              </a:rPr>
              <a:t> — </a:t>
            </a:r>
            <a:r>
              <a:rPr lang="ru-RU" sz="2400" b="1" dirty="0" err="1" smtClean="0">
                <a:solidFill>
                  <a:srgbClr val="FF0000"/>
                </a:solidFill>
              </a:rPr>
              <a:t>бум</a:t>
            </a:r>
            <a:r>
              <a:rPr lang="ru-RU" sz="2400" b="1" dirty="0" smtClean="0">
                <a:solidFill>
                  <a:srgbClr val="FF0000"/>
                </a:solidFill>
              </a:rPr>
              <a:t>», намного превышает 100 децибелов, влияние ее может негативно сказаться на состоянии человека, и даже довести человека до обморочного состояния.</a:t>
            </a:r>
            <a:endParaRPr lang="ru-RU" sz="2400" b="1" dirty="0">
              <a:solidFill>
                <a:srgbClr val="FF0000"/>
              </a:solidFill>
            </a:endParaRPr>
          </a:p>
        </p:txBody>
      </p:sp>
      <p:pic>
        <p:nvPicPr>
          <p:cNvPr id="5122" name="Picture 2" descr="C:\Users\0\Desktop\ЛАДА\дискотека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67945" y="0"/>
            <a:ext cx="5076056" cy="4941168"/>
          </a:xfrm>
          <a:prstGeom prst="rect">
            <a:avLst/>
          </a:prstGeom>
          <a:noFill/>
        </p:spPr>
      </p:pic>
      <p:pic>
        <p:nvPicPr>
          <p:cNvPr id="5123" name="Picture 3" descr="C:\Users\0\Desktop\ЛАДА\1270805737_2791-1280x102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2132856"/>
            <a:ext cx="3312368" cy="2249865"/>
          </a:xfrm>
          <a:prstGeom prst="rect">
            <a:avLst/>
          </a:prstGeom>
          <a:noFill/>
        </p:spPr>
      </p:pic>
      <p:pic>
        <p:nvPicPr>
          <p:cNvPr id="10" name="8bea916fc2a4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6" cstate="print"/>
          <a:stretch>
            <a:fillRect/>
          </a:stretch>
        </p:blipFill>
        <p:spPr>
          <a:xfrm>
            <a:off x="8676456" y="6381328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3399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8" dur="2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2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36" dur="2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40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53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8" grpId="0" animBg="1"/>
      <p:bldP spid="8" grpId="1" animBg="1"/>
      <p:bldP spid="8" grpId="2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 contourW="88900">
            <a:contourClr>
              <a:schemeClr val="accent6">
                <a:lumMod val="7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467544" y="332656"/>
            <a:ext cx="2570058" cy="91387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 contourW="76200">
            <a:contourClr>
              <a:schemeClr val="accent6">
                <a:lumMod val="7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i="1" dirty="0" smtClean="0">
                <a:solidFill>
                  <a:srgbClr val="FF0000"/>
                </a:solidFill>
              </a:rPr>
              <a:t>ШАНСОН</a:t>
            </a:r>
            <a:endParaRPr lang="ru-RU" sz="3600" b="1" i="1" dirty="0">
              <a:solidFill>
                <a:srgbClr val="FF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5085184"/>
            <a:ext cx="9144000" cy="177281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 contourW="76200">
            <a:contourClr>
              <a:schemeClr val="accent6">
                <a:lumMod val="7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/>
            <a:r>
              <a:rPr lang="ru-RU" sz="2000" b="1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ШАНСОН помогает расслабиться и успокоиться. Возвращая человека к его историческим корням, способствует открытию энергетических центров и нормализации жизненных потоков. Очищает пространство от негативного воздействия, насыщает энергией биополе человека.</a:t>
            </a:r>
            <a:endParaRPr lang="ru-RU" sz="2000" b="1" dirty="0" smtClean="0">
              <a:solidFill>
                <a:srgbClr val="FF0000"/>
              </a:solidFill>
              <a:latin typeface="Arial" pitchFamily="34" charset="0"/>
            </a:endParaRPr>
          </a:p>
        </p:txBody>
      </p:sp>
      <p:pic>
        <p:nvPicPr>
          <p:cNvPr id="6146" name="Picture 2" descr="C:\Users\0\Desktop\ЛАДА\стас михайлов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0072" y="-1"/>
            <a:ext cx="3923929" cy="5026823"/>
          </a:xfrm>
          <a:prstGeom prst="rect">
            <a:avLst/>
          </a:prstGeom>
          <a:noFill/>
        </p:spPr>
      </p:pic>
      <p:pic>
        <p:nvPicPr>
          <p:cNvPr id="6148" name="Picture 4" descr="C:\Users\0\Desktop\ЛАДА\7297799-md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1916832"/>
            <a:ext cx="3768080" cy="2637656"/>
          </a:xfrm>
          <a:prstGeom prst="rect">
            <a:avLst/>
          </a:prstGeom>
          <a:noFill/>
        </p:spPr>
      </p:pic>
      <p:pic>
        <p:nvPicPr>
          <p:cNvPr id="11" name="stas_mikhaylov_-_vsyo_dlya_tebya_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6" cstate="print"/>
          <a:stretch>
            <a:fillRect/>
          </a:stretch>
        </p:blipFill>
        <p:spPr>
          <a:xfrm>
            <a:off x="8839200" y="6553200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2825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8" dur="2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2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45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8" grpId="0" animBg="1"/>
      <p:bldP spid="8" grpId="1" animBg="1"/>
      <p:bldP spid="8" grpId="2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 contourW="88900">
            <a:contourClr>
              <a:schemeClr val="accent6">
                <a:lumMod val="7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5580112" y="404664"/>
            <a:ext cx="1993994" cy="84129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 contourW="76200">
            <a:contourClr>
              <a:schemeClr val="accent6">
                <a:lumMod val="7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i="1" dirty="0" smtClean="0">
                <a:solidFill>
                  <a:srgbClr val="FF0000"/>
                </a:solidFill>
              </a:rPr>
              <a:t>РОК</a:t>
            </a:r>
            <a:endParaRPr lang="ru-RU" sz="3600" b="1" i="1" dirty="0">
              <a:solidFill>
                <a:srgbClr val="FF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5013176"/>
            <a:ext cx="9144000" cy="184482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 contourW="76200">
            <a:contourClr>
              <a:schemeClr val="accent6">
                <a:lumMod val="7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“Наслаждение” рок-музыкой на громкости в 100 децибел снижает чувствительность уха настолько, что наступает частичная потеря слуха. А на рок - концертах нередко интенсивность звука достигает 120 децибел, что не далеко и от болевого порога.</a:t>
            </a:r>
            <a:endParaRPr lang="ru-RU" sz="2400" b="1" dirty="0">
              <a:solidFill>
                <a:srgbClr val="FF0000"/>
              </a:solidFill>
            </a:endParaRPr>
          </a:p>
        </p:txBody>
      </p:sp>
      <p:pic>
        <p:nvPicPr>
          <p:cNvPr id="7170" name="Picture 2" descr="C:\Users\0\Desktop\ЛАДА\цой 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3707904" cy="4921996"/>
          </a:xfrm>
          <a:prstGeom prst="rect">
            <a:avLst/>
          </a:prstGeom>
          <a:noFill/>
        </p:spPr>
      </p:pic>
      <p:pic>
        <p:nvPicPr>
          <p:cNvPr id="7171" name="Picture 3" descr="C:\Users\0\Desktop\ЛАДА\0910efbe42f2a6ceee7c8bbe075de48c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60032" y="1628800"/>
            <a:ext cx="3474429" cy="2982218"/>
          </a:xfrm>
          <a:prstGeom prst="rect">
            <a:avLst/>
          </a:prstGeom>
          <a:noFill/>
        </p:spPr>
      </p:pic>
      <p:pic>
        <p:nvPicPr>
          <p:cNvPr id="10" name="Kino_Coj_Viktor_-_Hochu_peremen_(get-tune.net)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6" cstate="print"/>
          <a:stretch>
            <a:fillRect/>
          </a:stretch>
        </p:blipFill>
        <p:spPr>
          <a:xfrm>
            <a:off x="8839200" y="6553200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3056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28" dur="2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32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45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8" grpId="0" animBg="1"/>
      <p:bldP spid="8" grpId="1" animBg="1"/>
      <p:bldP spid="8" grpId="2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 contourW="88900">
            <a:contourClr>
              <a:schemeClr val="accent6">
                <a:lumMod val="7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251520" y="188640"/>
            <a:ext cx="2642066" cy="127334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 contourW="76200">
            <a:contourClr>
              <a:schemeClr val="accent6">
                <a:lumMod val="7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i="1" dirty="0" smtClean="0">
                <a:solidFill>
                  <a:srgbClr val="FF0000"/>
                </a:solidFill>
              </a:rPr>
              <a:t>ТЯЖЕЛЫЙ РОК</a:t>
            </a:r>
            <a:endParaRPr lang="ru-RU" sz="3600" b="1" i="1" dirty="0">
              <a:solidFill>
                <a:srgbClr val="FF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5013176"/>
            <a:ext cx="9144000" cy="184482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 contourW="76200">
            <a:contourClr>
              <a:schemeClr val="accent6">
                <a:lumMod val="7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Эта музыка может олицетворять собой современные понятия состояния стресса, напряжения и негатива. Мелодии сочетают в себе активное перевозбуждение с тяжёлым, угнетающим эффектом.</a:t>
            </a:r>
            <a:endParaRPr lang="ru-RU" sz="2400" b="1" dirty="0">
              <a:solidFill>
                <a:srgbClr val="FF0000"/>
              </a:solidFill>
            </a:endParaRPr>
          </a:p>
        </p:txBody>
      </p:sp>
      <p:pic>
        <p:nvPicPr>
          <p:cNvPr id="8195" name="Picture 3" descr="C:\Users\0\Desktop\ЛАДА\rammstein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47864" y="0"/>
            <a:ext cx="5796136" cy="4869160"/>
          </a:xfrm>
          <a:prstGeom prst="rect">
            <a:avLst/>
          </a:prstGeom>
          <a:noFill/>
        </p:spPr>
      </p:pic>
      <p:pic>
        <p:nvPicPr>
          <p:cNvPr id="8196" name="Picture 4" descr="C:\Users\0\Desktop\ЛАДА\2140366unstvj28o6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2492896"/>
            <a:ext cx="2636225" cy="1728192"/>
          </a:xfrm>
          <a:prstGeom prst="rect">
            <a:avLst/>
          </a:prstGeom>
          <a:noFill/>
        </p:spPr>
      </p:pic>
      <p:pic>
        <p:nvPicPr>
          <p:cNvPr id="11" name="Rammstein - Du Hast, Du Hast  (audiopoisk.com).wav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6" cstate="print"/>
          <a:stretch>
            <a:fillRect/>
          </a:stretch>
        </p:blipFill>
        <p:spPr>
          <a:xfrm>
            <a:off x="8839200" y="6553200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2879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28" dur="2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32" dur="2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45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8" grpId="0" animBg="1"/>
      <p:bldP spid="8" grpId="1" animBg="1"/>
      <p:bldP spid="8" grpId="2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Users\0\Desktop\ЛАДА\3ea98dfd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17341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4572000" cy="3658418"/>
          </a:xfrm>
        </p:spPr>
        <p:txBody>
          <a:bodyPr/>
          <a:lstStyle/>
          <a:p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СПАСИБО </a:t>
            </a:r>
            <a:br>
              <a:rPr lang="ru-RU" sz="4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ЗА ВНИМАНИЕ!</a:t>
            </a:r>
            <a:r>
              <a:rPr lang="ru-RU" sz="4800" b="1" dirty="0" smtClean="0">
                <a:solidFill>
                  <a:srgbClr val="FF0000"/>
                </a:solidFill>
              </a:rPr>
              <a:t/>
            </a:r>
            <a:br>
              <a:rPr lang="ru-RU" sz="4800" b="1" dirty="0" smtClean="0">
                <a:solidFill>
                  <a:srgbClr val="FF0000"/>
                </a:solidFill>
              </a:rPr>
            </a:br>
            <a:endParaRPr lang="ru-RU" sz="4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Tm="2995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0\Desktop\Библиотека\Картинки\Картинки\70e99bc01bf6daef44045-128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985273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80920" cy="1368152"/>
          </a:xfrm>
        </p:spPr>
        <p:txBody>
          <a:bodyPr/>
          <a:lstStyle/>
          <a:p>
            <a:pPr lvl="0"/>
            <a:r>
              <a:rPr lang="ru-RU" sz="4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Данная тема  была, есть и будет всегда актуальной. </a:t>
            </a:r>
            <a:endParaRPr lang="ru-RU" sz="4000" b="1" dirty="0">
              <a:latin typeface="Arial Black" pitchFamily="34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611560" y="5229200"/>
            <a:ext cx="8280920" cy="16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 хочу показать Вам один из способов (из личного опыта), как всегда быть молодым и здоровым через прослушивание музыки.  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ransition advTm="984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1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0\Desktop\Библиотека\Картинки\Картинки\getIma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2802" y="0"/>
            <a:ext cx="9206802" cy="7126953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4149080"/>
            <a:ext cx="3456384" cy="2708920"/>
          </a:xfrm>
        </p:spPr>
        <p:txBody>
          <a:bodyPr/>
          <a:lstStyle/>
          <a:p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 использую «язык» музыки для того, чтобы выразить свое настроение и чувства.</a:t>
            </a:r>
            <a:r>
              <a:rPr lang="ru-RU" sz="6600" b="1" dirty="0" smtClean="0">
                <a:solidFill>
                  <a:srgbClr val="FF0000"/>
                </a:solidFill>
                <a:latin typeface="Arial" pitchFamily="34" charset="0"/>
              </a:rPr>
              <a:t/>
            </a:r>
            <a:br>
              <a:rPr lang="ru-RU" sz="6600" b="1" dirty="0" smtClean="0">
                <a:solidFill>
                  <a:srgbClr val="FF0000"/>
                </a:solidFill>
                <a:latin typeface="Arial" pitchFamily="34" charset="0"/>
              </a:rPr>
            </a:b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 descr="C:\Users\0\Desktop\Библиотека\ФоТо\НГ\DSCN0997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53639" t="15359" r="8051" b="29470"/>
          <a:stretch>
            <a:fillRect/>
          </a:stretch>
        </p:blipFill>
        <p:spPr bwMode="auto">
          <a:xfrm>
            <a:off x="395536" y="169437"/>
            <a:ext cx="2376264" cy="3485187"/>
          </a:xfrm>
          <a:prstGeom prst="rect">
            <a:avLst/>
          </a:prstGeom>
          <a:noFill/>
        </p:spPr>
      </p:pic>
    </p:spTree>
  </p:cSld>
  <p:clrMapOvr>
    <a:masterClrMapping/>
  </p:clrMapOvr>
  <p:transition advTm="672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0\Desktop\Библиотека\Картинки\Картинки\голубой_облака_небо_луна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47248" cy="6250706"/>
          </a:xfrm>
        </p:spPr>
        <p:txBody>
          <a:bodyPr/>
          <a:lstStyle/>
          <a:p>
            <a:pPr lvl="0"/>
            <a:r>
              <a:rPr lang="ru-RU" b="1" i="1" dirty="0" smtClean="0">
                <a:ea typeface="Calibri" pitchFamily="34" charset="0"/>
                <a:cs typeface="Times New Roman" pitchFamily="18" charset="0"/>
              </a:rPr>
              <a:t/>
            </a:r>
            <a:br>
              <a:rPr lang="ru-RU" b="1" i="1" dirty="0" smtClean="0">
                <a:ea typeface="Calibri" pitchFamily="34" charset="0"/>
                <a:cs typeface="Times New Roman" pitchFamily="18" charset="0"/>
              </a:rPr>
            </a:br>
            <a:r>
              <a:rPr lang="ru-RU" b="1" i="1" dirty="0" smtClean="0">
                <a:solidFill>
                  <a:srgbClr val="C00000"/>
                </a:solidFill>
                <a:ea typeface="Calibri" pitchFamily="34" charset="0"/>
                <a:cs typeface="Times New Roman" pitchFamily="18" charset="0"/>
              </a:rPr>
              <a:t>Мой интерес к музыке в том, что она является частью нашей жизни. </a:t>
            </a:r>
            <a:r>
              <a:rPr lang="ru-RU" b="1" i="1" dirty="0" smtClean="0">
                <a:ea typeface="Calibri" pitchFamily="34" charset="0"/>
                <a:cs typeface="Times New Roman" pitchFamily="18" charset="0"/>
              </a:rPr>
              <a:t/>
            </a:r>
            <a:br>
              <a:rPr lang="ru-RU" b="1" i="1" dirty="0" smtClean="0">
                <a:ea typeface="Calibri" pitchFamily="34" charset="0"/>
                <a:cs typeface="Times New Roman" pitchFamily="18" charset="0"/>
              </a:rPr>
            </a:br>
            <a:r>
              <a:rPr lang="ru-RU" b="1" i="1" dirty="0" smtClean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В настоящее время все больше и больше людей разных возрастов пытаются убежать от реальности жизни, слушая музыку. </a:t>
            </a:r>
            <a:r>
              <a:rPr lang="ru-RU" sz="2000" b="1" i="1" dirty="0" smtClean="0">
                <a:ea typeface="Calibri" pitchFamily="34" charset="0"/>
                <a:cs typeface="Times New Roman" pitchFamily="18" charset="0"/>
              </a:rPr>
              <a:t/>
            </a:r>
            <a:br>
              <a:rPr lang="ru-RU" sz="2000" b="1" i="1" dirty="0" smtClean="0">
                <a:ea typeface="Calibri" pitchFamily="34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endParaRPr lang="ru-RU" b="1" dirty="0">
              <a:latin typeface="Arial Black" pitchFamily="34" charset="0"/>
            </a:endParaRPr>
          </a:p>
        </p:txBody>
      </p:sp>
    </p:spTree>
  </p:cSld>
  <p:clrMapOvr>
    <a:masterClrMapping/>
  </p:clrMapOvr>
  <p:transition advTm="1190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7" name="Picture 7" descr="C:\Users\0\Desktop\ЛАДА КАРТИНКИ\пою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924944"/>
            <a:ext cx="2736304" cy="2304256"/>
          </a:xfrm>
          <a:prstGeom prst="rect">
            <a:avLst/>
          </a:prstGeom>
          <a:noFill/>
        </p:spPr>
      </p:pic>
      <p:pic>
        <p:nvPicPr>
          <p:cNvPr id="5126" name="Picture 6" descr="E:\счастье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848" y="3212976"/>
            <a:ext cx="2880320" cy="2292846"/>
          </a:xfrm>
          <a:prstGeom prst="rect">
            <a:avLst/>
          </a:prstGeom>
          <a:noFill/>
        </p:spPr>
      </p:pic>
      <p:pic>
        <p:nvPicPr>
          <p:cNvPr id="5125" name="Picture 5" descr="C:\Users\0\Desktop\ЛАДА КАРТИНКИ\грусть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00192" y="3933056"/>
            <a:ext cx="2592288" cy="2160240"/>
          </a:xfrm>
          <a:prstGeom prst="rect">
            <a:avLst/>
          </a:prstGeom>
          <a:noFill/>
        </p:spPr>
      </p:pic>
      <p:pic>
        <p:nvPicPr>
          <p:cNvPr id="5124" name="Picture 4" descr="C:\Users\0\Desktop\ЛАДА КАРТИНКИ\спорт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44208" y="1052736"/>
            <a:ext cx="2448272" cy="1872208"/>
          </a:xfrm>
          <a:prstGeom prst="rect">
            <a:avLst/>
          </a:prstGeom>
          <a:noFill/>
        </p:spPr>
      </p:pic>
      <p:pic>
        <p:nvPicPr>
          <p:cNvPr id="5123" name="Picture 3" descr="C:\Users\0\Desktop\ЛАДА КАРТИНКИ\работа под музыку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19872" y="548680"/>
            <a:ext cx="2736304" cy="2232248"/>
          </a:xfrm>
          <a:prstGeom prst="rect">
            <a:avLst/>
          </a:prstGeom>
          <a:noFill/>
        </p:spPr>
      </p:pic>
      <p:pic>
        <p:nvPicPr>
          <p:cNvPr id="5122" name="Picture 2" descr="C:\Users\0\Desktop\ЛАДА КАРТИНКИ\просыпаюсь жив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1520" y="188640"/>
            <a:ext cx="2952328" cy="194421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717032"/>
            <a:ext cx="2016224" cy="1296144"/>
          </a:xfrm>
        </p:spPr>
        <p:txBody>
          <a:bodyPr/>
          <a:lstStyle/>
          <a:p>
            <a:pPr lvl="0"/>
            <a:r>
              <a:rPr lang="ru-RU" sz="1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sz="1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sz="1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sz="1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sz="1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sz="1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sz="1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sz="1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sz="1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sz="1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sz="1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sz="1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sz="1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sz="1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sz="1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sz="1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sz="1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sz="1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sz="1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sz="1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sz="1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sz="1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sz="1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6. И, вообще, я люблю петь! </a:t>
            </a:r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 bwMode="auto">
          <a:xfrm flipH="1">
            <a:off x="0" y="332656"/>
            <a:ext cx="2880320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sz="1400" b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sz="1400" b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sz="1400" b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sz="1400" b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sz="1400" b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sz="1400" b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 Я люблю просыпаться по утрам  с помощью музыки.</a:t>
            </a: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3275856" y="4077072"/>
            <a:ext cx="2890664" cy="2204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endParaRPr kumimoji="0" lang="ru-RU" sz="1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sz="1400" b="1" dirty="0" smtClean="0"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sz="1400" b="1" dirty="0" smtClean="0"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sz="1400" b="1" dirty="0" smtClean="0"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sz="1400" b="1" dirty="0" smtClean="0"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5. Если я счастлива, то ищу новые ритмы и стили в музыке.</a:t>
            </a: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7596336" y="476672"/>
            <a:ext cx="1368152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sz="1400" b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sz="1400" b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sz="1400" b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sz="1400" b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sz="1400" b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sz="1400" b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3. Я предпочитаю</a:t>
            </a:r>
            <a:r>
              <a:rPr kumimoji="0" lang="ru-RU" sz="1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слушать музыку при занятии спортом.</a:t>
            </a: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3635896" y="548680"/>
            <a:ext cx="2592288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 Мне нравиться слушать музыку, пока я делаю работу.</a:t>
            </a: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7596336" y="3429000"/>
            <a:ext cx="1368152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endParaRPr kumimoji="0" lang="ru-RU" sz="1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4. Если у меня плохое настроение, я предпочитаю слушать поп музыку или классическую</a:t>
            </a: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advTm="1667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0"/>
                            </p:stCondLst>
                            <p:childTnLst>
                              <p:par>
                                <p:cTn id="56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000"/>
                            </p:stCondLst>
                            <p:childTnLst>
                              <p:par>
                                <p:cTn id="67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7000"/>
                            </p:stCondLst>
                            <p:childTnLst>
                              <p:par>
                                <p:cTn id="78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8000"/>
                            </p:stCondLst>
                            <p:childTnLst>
                              <p:par>
                                <p:cTn id="89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9000"/>
                            </p:stCondLst>
                            <p:childTnLst>
                              <p:par>
                                <p:cTn id="100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0000"/>
                            </p:stCondLst>
                            <p:childTnLst>
                              <p:par>
                                <p:cTn id="111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1000"/>
                            </p:stCondLst>
                            <p:childTnLst>
                              <p:par>
                                <p:cTn id="122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0\Desktop\Библиотека\Картинки\Картинки\461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24542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122912" cy="6583362"/>
          </a:xfrm>
        </p:spPr>
        <p:txBody>
          <a:bodyPr/>
          <a:lstStyle/>
          <a:p>
            <a:pPr lvl="0"/>
            <a:r>
              <a:rPr lang="ru-RU" sz="2000" b="1" dirty="0" smtClean="0"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ea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ea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chemeClr val="bg1"/>
                </a:solidFill>
                <a:ea typeface="Times New Roman" pitchFamily="18" charset="0"/>
                <a:cs typeface="Times New Roman" pitchFamily="18" charset="0"/>
              </a:rPr>
              <a:t>Чтобы определить, какое влияние оказывает музыка именно на Вас, попробуйте во время прослушивания разных стилей музыки прислушаться к себе, понять какие ощущения и эмоции вызывает у вас данное музыкальное произведение.</a:t>
            </a:r>
            <a:r>
              <a:rPr lang="ru-RU" sz="2400" b="1" dirty="0" smtClean="0">
                <a:solidFill>
                  <a:schemeClr val="bg1"/>
                </a:solidFill>
              </a:rPr>
              <a:t/>
            </a:r>
            <a:br>
              <a:rPr lang="ru-RU" sz="2400" b="1" dirty="0" smtClean="0">
                <a:solidFill>
                  <a:schemeClr val="bg1"/>
                </a:solidFill>
              </a:rPr>
            </a:br>
            <a:r>
              <a:rPr lang="ru-RU" sz="2400" b="1" dirty="0" smtClean="0">
                <a:solidFill>
                  <a:schemeClr val="bg1"/>
                </a:solidFill>
              </a:rPr>
              <a:t/>
            </a:r>
            <a:br>
              <a:rPr lang="ru-RU" sz="2400" b="1" dirty="0" smtClean="0">
                <a:solidFill>
                  <a:schemeClr val="bg1"/>
                </a:solidFill>
              </a:rPr>
            </a:br>
            <a:r>
              <a:rPr lang="ru-RU" sz="2400" dirty="0" smtClean="0">
                <a:solidFill>
                  <a:schemeClr val="bg1"/>
                </a:solidFill>
              </a:rPr>
              <a:t/>
            </a:r>
            <a:br>
              <a:rPr lang="ru-RU" sz="2400" dirty="0" smtClean="0">
                <a:solidFill>
                  <a:schemeClr val="bg1"/>
                </a:solidFill>
              </a:rPr>
            </a:b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Tm="1299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5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Users\0\Desktop\ЛАДА\3ea98dfd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17341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114800" cy="3658418"/>
          </a:xfrm>
        </p:spPr>
        <p:txBody>
          <a:bodyPr/>
          <a:lstStyle/>
          <a:p>
            <a:pPr lvl="0"/>
            <a:r>
              <a:rPr lang="ru-RU" sz="2000" b="1" dirty="0" smtClean="0"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ea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ea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ea typeface="Times New Roman" pitchFamily="18" charset="0"/>
                <a:cs typeface="Times New Roman" pitchFamily="18" charset="0"/>
              </a:rPr>
              <a:t>ПРИЯТНОГО ПРОСЛУШИВАНИЯ!</a:t>
            </a:r>
            <a:r>
              <a:rPr lang="ru-RU" sz="3600" b="1" dirty="0" smtClean="0"/>
              <a:t/>
            </a:r>
            <a:br>
              <a:rPr lang="ru-RU" sz="3600" b="1" dirty="0" smtClean="0"/>
            </a:b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Tm="318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 contourW="88900">
            <a:contourClr>
              <a:schemeClr val="accent6">
                <a:lumMod val="7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395536" y="404664"/>
            <a:ext cx="3096344" cy="98531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 contourW="76200">
            <a:contourClr>
              <a:schemeClr val="accent6">
                <a:lumMod val="7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i="1" dirty="0" smtClean="0">
                <a:solidFill>
                  <a:srgbClr val="FF0000"/>
                </a:solidFill>
              </a:rPr>
              <a:t>ПОПМУЗЫКА</a:t>
            </a:r>
            <a:endParaRPr lang="ru-RU" sz="3600" b="1" i="1" dirty="0">
              <a:solidFill>
                <a:srgbClr val="FF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4869160"/>
            <a:ext cx="9144000" cy="198884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 contourW="76200">
            <a:contourClr>
              <a:schemeClr val="accent6">
                <a:lumMod val="7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rgbClr val="FF0000"/>
                </a:solidFill>
              </a:rPr>
              <a:t>Музыка влияет не только на нравственное и эмоциональное состояние человека, но и на работу внутренних органов, таких как сердце и на активность артериального давления. Для тех, кто хочет активно увеличить свое давление, стоит слушать музыку поэнергичней</a:t>
            </a:r>
            <a:r>
              <a:rPr lang="ru-RU" sz="2400" b="1" dirty="0" smtClean="0">
                <a:solidFill>
                  <a:srgbClr val="FF0000"/>
                </a:solidFill>
              </a:rPr>
              <a:t>, </a:t>
            </a:r>
            <a:r>
              <a:rPr lang="ru-RU" sz="2000" b="1" dirty="0" smtClean="0">
                <a:solidFill>
                  <a:srgbClr val="FF0000"/>
                </a:solidFill>
              </a:rPr>
              <a:t>например</a:t>
            </a:r>
            <a:r>
              <a:rPr lang="ru-RU" sz="2400" b="1" dirty="0" smtClean="0">
                <a:solidFill>
                  <a:srgbClr val="FF0000"/>
                </a:solidFill>
              </a:rPr>
              <a:t>, </a:t>
            </a:r>
            <a:r>
              <a:rPr lang="ru-RU" sz="2400" b="1" dirty="0" err="1" smtClean="0">
                <a:solidFill>
                  <a:srgbClr val="FF0000"/>
                </a:solidFill>
              </a:rPr>
              <a:t>попмузыку</a:t>
            </a:r>
            <a:r>
              <a:rPr lang="ru-RU" sz="2400" b="1" dirty="0" smtClean="0">
                <a:solidFill>
                  <a:srgbClr val="FF0000"/>
                </a:solidFill>
              </a:rPr>
              <a:t>. </a:t>
            </a:r>
            <a:endParaRPr lang="ru-RU" sz="2400" b="1" i="1" dirty="0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pic>
        <p:nvPicPr>
          <p:cNvPr id="2050" name="Picture 2" descr="C:\Users\0\Desktop\ЛАДА\натали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9992" y="0"/>
            <a:ext cx="4644008" cy="4869160"/>
          </a:xfrm>
          <a:prstGeom prst="rect">
            <a:avLst/>
          </a:prstGeom>
          <a:noFill/>
        </p:spPr>
      </p:pic>
      <p:pic>
        <p:nvPicPr>
          <p:cNvPr id="2051" name="Picture 3" descr="C:\Users\0\Desktop\ЛАДА\MC%20M205-1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7584" y="1844824"/>
            <a:ext cx="2448272" cy="2448272"/>
          </a:xfrm>
          <a:prstGeom prst="rect">
            <a:avLst/>
          </a:prstGeom>
          <a:noFill/>
        </p:spPr>
      </p:pic>
      <p:pic>
        <p:nvPicPr>
          <p:cNvPr id="11" name="natali_-_o_bozhe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6" cstate="print"/>
          <a:stretch>
            <a:fillRect/>
          </a:stretch>
        </p:blipFill>
        <p:spPr>
          <a:xfrm>
            <a:off x="8676456" y="6381328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2402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20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45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8" grpId="0" uiExpand="1" build="allAtOnce" animBg="1"/>
      <p:bldP spid="8" grpId="1" build="allAtOnce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 contourW="88900">
            <a:contourClr>
              <a:schemeClr val="accent6">
                <a:lumMod val="7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043608" y="332656"/>
            <a:ext cx="2210018" cy="163338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 contourW="76200">
            <a:contourClr>
              <a:schemeClr val="accent6">
                <a:lumMod val="7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i="1" dirty="0" smtClean="0">
                <a:ln w="17780" cmpd="sng">
                  <a:solidFill>
                    <a:srgbClr val="3C1A56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ДЖАЗ – МУЗЫКА </a:t>
            </a:r>
            <a:r>
              <a:rPr lang="en-US" sz="3600" b="1" i="1" dirty="0" smtClean="0">
                <a:ln w="17780" cmpd="sng">
                  <a:solidFill>
                    <a:srgbClr val="3C1A56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  <a:endParaRPr lang="ru-RU" sz="3600" b="1" i="1" dirty="0">
              <a:solidFill>
                <a:srgbClr val="FF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5589240"/>
            <a:ext cx="9144000" cy="126876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 contourW="76200">
            <a:contourClr>
              <a:schemeClr val="accent6">
                <a:lumMod val="7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Джаз поможет вывести вас из депрессивного состояния.</a:t>
            </a:r>
            <a:endParaRPr lang="ru-RU" sz="2800" b="1" dirty="0">
              <a:solidFill>
                <a:srgbClr val="FF0000"/>
              </a:solidFill>
            </a:endParaRPr>
          </a:p>
        </p:txBody>
      </p:sp>
      <p:pic>
        <p:nvPicPr>
          <p:cNvPr id="3075" name="Picture 3" descr="C:\Users\0\Desktop\ЛАДА\долина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9992" y="0"/>
            <a:ext cx="4644008" cy="5301208"/>
          </a:xfrm>
          <a:prstGeom prst="rect">
            <a:avLst/>
          </a:prstGeom>
          <a:noFill/>
        </p:spPr>
      </p:pic>
      <p:pic>
        <p:nvPicPr>
          <p:cNvPr id="3076" name="Picture 4" descr="C:\Users\0\Desktop\ЛАДА\труба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2564904"/>
            <a:ext cx="3360373" cy="2520280"/>
          </a:xfrm>
          <a:prstGeom prst="rect">
            <a:avLst/>
          </a:prstGeom>
          <a:noFill/>
        </p:spPr>
      </p:pic>
      <p:pic>
        <p:nvPicPr>
          <p:cNvPr id="11" name="Igor_Butman_i_Larisa_Dolina_-_Just_A_Two_Of_Us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6" cstate="print"/>
          <a:stretch>
            <a:fillRect/>
          </a:stretch>
        </p:blipFill>
        <p:spPr>
          <a:xfrm>
            <a:off x="8839200" y="6553200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2204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3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8" grpId="0" animBg="1"/>
      <p:bldP spid="8" grpId="1" animBg="1"/>
      <p:bldP spid="8" grpId="2" animBg="1"/>
      <p:bldP spid="9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9|5.8|5.3|2.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9|5.6|6|2.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3|5.6|5.3|2.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9|5.7|5.9|3.3|3.4|2.7|3.2|2.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1|6.1|6.2|3.1|3|2.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9|5.5|5.9|2.7|2.9|2.9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9|5.6|5.5|2.7|3.4|3.5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631</TotalTime>
  <Words>300</Words>
  <Application>Microsoft Office PowerPoint</Application>
  <PresentationFormat>Экран (4:3)</PresentationFormat>
  <Paragraphs>64</Paragraphs>
  <Slides>15</Slides>
  <Notes>0</Notes>
  <HiddenSlides>0</HiddenSlides>
  <MMClips>8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  «Я ВЫБИРАЮ МОЛОДОСТЬ И ЗДОРОВЬЕ»  </vt:lpstr>
      <vt:lpstr>Данная тема  была, есть и будет всегда актуальной. </vt:lpstr>
      <vt:lpstr>Я использую «язык» музыки для того, чтобы выразить свое настроение и чувства. </vt:lpstr>
      <vt:lpstr> Мой интерес к музыке в том, что она является частью нашей жизни.  В настоящее время все больше и больше людей разных возрастов пытаются убежать от реальности жизни, слушая музыку.   </vt:lpstr>
      <vt:lpstr>           6. И, вообще, я люблю петь! </vt:lpstr>
      <vt:lpstr>  Чтобы определить, какое влияние оказывает музыка именно на Вас, попробуйте во время прослушивания разных стилей музыки прислушаться к себе, понять какие ощущения и эмоции вызывает у вас данное музыкальное произведение.   </vt:lpstr>
      <vt:lpstr>  ПРИЯТНОГО ПРОСЛУШИВАНИЯ! 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СПАСИБО  ЗА ВНИМАНИЕ! 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WIN7XP</dc:creator>
  <cp:lastModifiedBy>0</cp:lastModifiedBy>
  <cp:revision>176</cp:revision>
  <dcterms:created xsi:type="dcterms:W3CDTF">2013-10-12T21:43:39Z</dcterms:created>
  <dcterms:modified xsi:type="dcterms:W3CDTF">2014-12-13T13:35:52Z</dcterms:modified>
</cp:coreProperties>
</file>