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5" r:id="rId17"/>
    <p:sldId id="276" r:id="rId18"/>
    <p:sldId id="280" r:id="rId19"/>
    <p:sldId id="277" r:id="rId20"/>
    <p:sldId id="278" r:id="rId21"/>
    <p:sldId id="279" r:id="rId22"/>
    <p:sldId id="281" r:id="rId23"/>
    <p:sldId id="282" r:id="rId24"/>
  </p:sldIdLst>
  <p:sldSz cx="9144000" cy="6858000" type="screen4x3"/>
  <p:notesSz cx="6858000" cy="9144000"/>
  <p:defaultTextStyle>
    <a:defPPr>
      <a:defRPr lang="ru-RU"/>
    </a:defPPr>
    <a:lvl1pPr algn="l" rtl="0" fontAlgn="base">
      <a:spcBef>
        <a:spcPct val="0"/>
      </a:spcBef>
      <a:spcAft>
        <a:spcPct val="0"/>
      </a:spcAft>
      <a:defRPr b="1" kern="1200">
        <a:solidFill>
          <a:schemeClr val="tx1"/>
        </a:solidFill>
        <a:latin typeface="Garamond" pitchFamily="18" charset="0"/>
        <a:ea typeface="+mn-ea"/>
        <a:cs typeface="+mn-cs"/>
      </a:defRPr>
    </a:lvl1pPr>
    <a:lvl2pPr marL="457200" algn="l" rtl="0" fontAlgn="base">
      <a:spcBef>
        <a:spcPct val="0"/>
      </a:spcBef>
      <a:spcAft>
        <a:spcPct val="0"/>
      </a:spcAft>
      <a:defRPr b="1" kern="1200">
        <a:solidFill>
          <a:schemeClr val="tx1"/>
        </a:solidFill>
        <a:latin typeface="Garamond" pitchFamily="18" charset="0"/>
        <a:ea typeface="+mn-ea"/>
        <a:cs typeface="+mn-cs"/>
      </a:defRPr>
    </a:lvl2pPr>
    <a:lvl3pPr marL="914400" algn="l" rtl="0" fontAlgn="base">
      <a:spcBef>
        <a:spcPct val="0"/>
      </a:spcBef>
      <a:spcAft>
        <a:spcPct val="0"/>
      </a:spcAft>
      <a:defRPr b="1" kern="1200">
        <a:solidFill>
          <a:schemeClr val="tx1"/>
        </a:solidFill>
        <a:latin typeface="Garamond" pitchFamily="18" charset="0"/>
        <a:ea typeface="+mn-ea"/>
        <a:cs typeface="+mn-cs"/>
      </a:defRPr>
    </a:lvl3pPr>
    <a:lvl4pPr marL="1371600" algn="l" rtl="0" fontAlgn="base">
      <a:spcBef>
        <a:spcPct val="0"/>
      </a:spcBef>
      <a:spcAft>
        <a:spcPct val="0"/>
      </a:spcAft>
      <a:defRPr b="1" kern="1200">
        <a:solidFill>
          <a:schemeClr val="tx1"/>
        </a:solidFill>
        <a:latin typeface="Garamond" pitchFamily="18" charset="0"/>
        <a:ea typeface="+mn-ea"/>
        <a:cs typeface="+mn-cs"/>
      </a:defRPr>
    </a:lvl4pPr>
    <a:lvl5pPr marL="1828800" algn="l" rtl="0" fontAlgn="base">
      <a:spcBef>
        <a:spcPct val="0"/>
      </a:spcBef>
      <a:spcAft>
        <a:spcPct val="0"/>
      </a:spcAft>
      <a:defRPr b="1" kern="1200">
        <a:solidFill>
          <a:schemeClr val="tx1"/>
        </a:solidFill>
        <a:latin typeface="Garamond" pitchFamily="18" charset="0"/>
        <a:ea typeface="+mn-ea"/>
        <a:cs typeface="+mn-cs"/>
      </a:defRPr>
    </a:lvl5pPr>
    <a:lvl6pPr marL="2286000" algn="l" defTabSz="914400" rtl="0" eaLnBrk="1" latinLnBrk="0" hangingPunct="1">
      <a:defRPr b="1" kern="1200">
        <a:solidFill>
          <a:schemeClr val="tx1"/>
        </a:solidFill>
        <a:latin typeface="Garamond" pitchFamily="18" charset="0"/>
        <a:ea typeface="+mn-ea"/>
        <a:cs typeface="+mn-cs"/>
      </a:defRPr>
    </a:lvl6pPr>
    <a:lvl7pPr marL="2743200" algn="l" defTabSz="914400" rtl="0" eaLnBrk="1" latinLnBrk="0" hangingPunct="1">
      <a:defRPr b="1" kern="1200">
        <a:solidFill>
          <a:schemeClr val="tx1"/>
        </a:solidFill>
        <a:latin typeface="Garamond" pitchFamily="18" charset="0"/>
        <a:ea typeface="+mn-ea"/>
        <a:cs typeface="+mn-cs"/>
      </a:defRPr>
    </a:lvl7pPr>
    <a:lvl8pPr marL="3200400" algn="l" defTabSz="914400" rtl="0" eaLnBrk="1" latinLnBrk="0" hangingPunct="1">
      <a:defRPr b="1" kern="1200">
        <a:solidFill>
          <a:schemeClr val="tx1"/>
        </a:solidFill>
        <a:latin typeface="Garamond" pitchFamily="18" charset="0"/>
        <a:ea typeface="+mn-ea"/>
        <a:cs typeface="+mn-cs"/>
      </a:defRPr>
    </a:lvl8pPr>
    <a:lvl9pPr marL="3657600" algn="l" defTabSz="914400" rtl="0" eaLnBrk="1" latinLnBrk="0" hangingPunct="1">
      <a:defRPr b="1"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endParaRPr lang="ru-RU"/>
          </a:p>
        </p:txBody>
      </p:sp>
      <p:sp>
        <p:nvSpPr>
          <p:cNvPr id="16" name="Номер слайда 15"/>
          <p:cNvSpPr>
            <a:spLocks noGrp="1"/>
          </p:cNvSpPr>
          <p:nvPr>
            <p:ph type="sldNum" sz="quarter" idx="11"/>
          </p:nvPr>
        </p:nvSpPr>
        <p:spPr/>
        <p:txBody>
          <a:bodyPr/>
          <a:lstStyle/>
          <a:p>
            <a:fld id="{4350F454-B9BD-429D-ABFE-E70C44460E5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3A178B-4D47-4E83-B130-29B0F1E0CAF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92CC98-4CFB-4608-88BE-8B36AD1AA88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endParaRPr lang="ru-RU"/>
          </a:p>
        </p:txBody>
      </p:sp>
      <p:sp>
        <p:nvSpPr>
          <p:cNvPr id="15" name="Номер слайда 14"/>
          <p:cNvSpPr>
            <a:spLocks noGrp="1"/>
          </p:cNvSpPr>
          <p:nvPr>
            <p:ph type="sldNum" sz="quarter" idx="15"/>
          </p:nvPr>
        </p:nvSpPr>
        <p:spPr/>
        <p:txBody>
          <a:bodyPr/>
          <a:lstStyle>
            <a:lvl1pPr algn="ctr">
              <a:defRPr/>
            </a:lvl1pPr>
          </a:lstStyle>
          <a:p>
            <a:fld id="{A0255B74-3050-43D0-BEF1-427711B1B97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1D9F814-1EB5-425D-8F51-1DA3E687DD45}"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3FEED4-9232-4A8A-B8A1-FF9D5CEF0CBB}"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2CAB668E-43F5-42DC-8425-ADA6AB869DB6}"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98220B9-1160-4245-8D9E-4E8BF99D8044}"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2D3ADC4-BAC5-4DF0-AF7E-3542643FACC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endParaRPr lang="ru-RU"/>
          </a:p>
        </p:txBody>
      </p:sp>
      <p:sp>
        <p:nvSpPr>
          <p:cNvPr id="9" name="Номер слайда 8"/>
          <p:cNvSpPr>
            <a:spLocks noGrp="1"/>
          </p:cNvSpPr>
          <p:nvPr>
            <p:ph type="sldNum" sz="quarter" idx="15"/>
          </p:nvPr>
        </p:nvSpPr>
        <p:spPr/>
        <p:txBody>
          <a:bodyPr/>
          <a:lstStyle/>
          <a:p>
            <a:fld id="{353B3FB4-3968-4810-95A1-55420121EBAC}"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endParaRPr lang="ru-RU"/>
          </a:p>
        </p:txBody>
      </p:sp>
      <p:sp>
        <p:nvSpPr>
          <p:cNvPr id="9" name="Номер слайда 8"/>
          <p:cNvSpPr>
            <a:spLocks noGrp="1"/>
          </p:cNvSpPr>
          <p:nvPr>
            <p:ph type="sldNum" sz="quarter" idx="11"/>
          </p:nvPr>
        </p:nvSpPr>
        <p:spPr/>
        <p:txBody>
          <a:bodyPr/>
          <a:lstStyle/>
          <a:p>
            <a:fld id="{7E42A6CC-DE96-4037-AD94-39CC0F3ADAE4}"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C300E19-C747-45B8-AA27-704B4733BF43}"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323850" y="3141663"/>
            <a:ext cx="4475163" cy="2116137"/>
          </a:xfrm>
        </p:spPr>
        <p:txBody>
          <a:bodyPr/>
          <a:lstStyle/>
          <a:p>
            <a:pPr algn="ctr">
              <a:buFontTx/>
              <a:buNone/>
            </a:pPr>
            <a:r>
              <a:rPr lang="ru-RU" sz="2400" b="1"/>
              <a:t>О, я хочу безумно жить:</a:t>
            </a:r>
          </a:p>
          <a:p>
            <a:pPr algn="ctr">
              <a:buFontTx/>
              <a:buNone/>
            </a:pPr>
            <a:r>
              <a:rPr lang="ru-RU" sz="2400" b="1"/>
              <a:t>Всё сущее - увековечить,</a:t>
            </a:r>
          </a:p>
          <a:p>
            <a:pPr algn="ctr">
              <a:buFontTx/>
              <a:buNone/>
            </a:pPr>
            <a:r>
              <a:rPr lang="ru-RU" sz="2400" b="1"/>
              <a:t>Безличное - вочеловечить,</a:t>
            </a:r>
          </a:p>
          <a:p>
            <a:pPr algn="ctr">
              <a:buFontTx/>
              <a:buNone/>
            </a:pPr>
            <a:r>
              <a:rPr lang="ru-RU" sz="2400" b="1"/>
              <a:t>Несбывшееся - воплотить!</a:t>
            </a:r>
          </a:p>
        </p:txBody>
      </p:sp>
      <p:sp>
        <p:nvSpPr>
          <p:cNvPr id="5122" name="Rectangle 2"/>
          <p:cNvSpPr>
            <a:spLocks noGrp="1" noChangeArrowheads="1"/>
          </p:cNvSpPr>
          <p:nvPr>
            <p:ph type="title"/>
          </p:nvPr>
        </p:nvSpPr>
        <p:spPr/>
        <p:txBody>
          <a:bodyPr>
            <a:normAutofit/>
          </a:bodyPr>
          <a:lstStyle/>
          <a:p>
            <a:pPr algn="ctr"/>
            <a:r>
              <a:rPr lang="ru-RU" sz="4000" dirty="0"/>
              <a:t>Александр Александрович </a:t>
            </a:r>
            <a:r>
              <a:rPr lang="ru-RU" sz="4000" dirty="0" smtClean="0"/>
              <a:t>Блок</a:t>
            </a:r>
            <a:endParaRPr lang="ru-RU" sz="4000" dirty="0"/>
          </a:p>
        </p:txBody>
      </p:sp>
      <p:pic>
        <p:nvPicPr>
          <p:cNvPr id="5124" name="Picture 4" descr="блок"/>
          <p:cNvPicPr>
            <a:picLocks noChangeAspect="1" noChangeArrowheads="1"/>
          </p:cNvPicPr>
          <p:nvPr/>
        </p:nvPicPr>
        <p:blipFill>
          <a:blip r:embed="rId2" cstate="print"/>
          <a:srcRect/>
          <a:stretch>
            <a:fillRect/>
          </a:stretch>
        </p:blipFill>
        <p:spPr bwMode="auto">
          <a:xfrm>
            <a:off x="5435600" y="1700213"/>
            <a:ext cx="3305175" cy="46529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457200" y="188913"/>
            <a:ext cx="8229600" cy="5907087"/>
          </a:xfrm>
        </p:spPr>
        <p:txBody>
          <a:bodyPr>
            <a:normAutofit fontScale="92500"/>
          </a:bodyPr>
          <a:lstStyle/>
          <a:p>
            <a:pPr>
              <a:lnSpc>
                <a:spcPct val="90000"/>
              </a:lnSpc>
              <a:buFontTx/>
              <a:buNone/>
            </a:pPr>
            <a:r>
              <a:rPr lang="ru-RU" sz="2500" b="1"/>
              <a:t>    </a:t>
            </a:r>
            <a:r>
              <a:rPr lang="ru-RU" sz="2500" b="1" u="sng"/>
              <a:t>30 мая 1898 года</a:t>
            </a:r>
            <a:r>
              <a:rPr lang="ru-RU" sz="2500" b="1"/>
              <a:t> Блок окончил гимназию и уехал на лето в имение деда в Шахматово. К тому времени, Андрей Николаевич Бекетов уже год был разбит параличом, его возили в кресле, он не мог говорить. Его иногда навещал друг, коллега и сосед, купивший имение в 7 верстах от Шахматова. Этим соседом был Дмитрий Иванович Менделеев, который играл большую роль в бекетовской семье. В Боблово, имении Менделеева, Александр Блок бывал еще в детстве, а в юности стал бывать там часто. Там и познакомился Александр летом 1898 года со старшей дочерью Д.И. Менделеева от второго брака - Любовью Дмитриевной. Собственно говоря, знакомы они были с детства, но потом много лет не встречались. Блок той поры еще наивен и в жизни и в вопросах искусства. Он жаждет сценических успехов, подражает известным актерам, позирует на сцене и даже в жизни.</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457200" y="188913"/>
            <a:ext cx="8229600" cy="6264275"/>
          </a:xfrm>
        </p:spPr>
        <p:txBody>
          <a:bodyPr>
            <a:normAutofit lnSpcReduction="10000"/>
          </a:bodyPr>
          <a:lstStyle/>
          <a:p>
            <a:pPr>
              <a:lnSpc>
                <a:spcPct val="90000"/>
              </a:lnSpc>
              <a:buFontTx/>
              <a:buNone/>
            </a:pPr>
            <a:r>
              <a:rPr lang="ru-RU" sz="2800" b="1"/>
              <a:t>    </a:t>
            </a:r>
            <a:r>
              <a:rPr lang="ru-RU" sz="2800" b="1" u="sng"/>
              <a:t>31 августа 1898 года</a:t>
            </a:r>
            <a:r>
              <a:rPr lang="ru-RU" sz="2800" b="1"/>
              <a:t> Александр поступил на юридический факультет Петербургского университета. По собственным словам Блока, он поступил туда "довольно бессознательно, и только перейдя на третий курс, понял, что совершенно чужд юридической науке". </a:t>
            </a:r>
          </a:p>
          <a:p>
            <a:pPr>
              <a:lnSpc>
                <a:spcPct val="90000"/>
              </a:lnSpc>
              <a:buFontTx/>
              <a:buNone/>
            </a:pPr>
            <a:r>
              <a:rPr lang="ru-RU" sz="2800" b="1"/>
              <a:t>    </a:t>
            </a:r>
            <a:r>
              <a:rPr lang="ru-RU" sz="2800" b="1" u="sng"/>
              <a:t>В 1901 году</a:t>
            </a:r>
            <a:r>
              <a:rPr lang="ru-RU" sz="2800" b="1"/>
              <a:t>, исключительно важном для Блока, он перешел на филологический факультет, курс которого и прошел, сдав выпускной экзамен весной 1906 года (по славяно-русскому отделению). </a:t>
            </a:r>
            <a:r>
              <a:rPr lang="ru-RU" sz="2800" b="1" u="sng"/>
              <a:t>В августе 1899 года</a:t>
            </a:r>
            <a:r>
              <a:rPr lang="ru-RU" sz="2800" b="1"/>
              <a:t> поэт познакомился с декадентской литературой. А </a:t>
            </a:r>
            <a:r>
              <a:rPr lang="ru-RU" sz="2800" b="1" u="sng"/>
              <a:t>осенью 1900 года</a:t>
            </a:r>
            <a:r>
              <a:rPr lang="ru-RU" sz="2800" b="1"/>
              <a:t> Блок предпринял первую, неудачную попытку напечатать свои стихи в журнале "Мир божий".</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0" y="188913"/>
            <a:ext cx="5076825" cy="6669087"/>
          </a:xfrm>
        </p:spPr>
        <p:txBody>
          <a:bodyPr>
            <a:normAutofit lnSpcReduction="10000"/>
          </a:bodyPr>
          <a:lstStyle/>
          <a:p>
            <a:pPr>
              <a:lnSpc>
                <a:spcPct val="90000"/>
              </a:lnSpc>
              <a:buFontTx/>
              <a:buNone/>
            </a:pPr>
            <a:r>
              <a:rPr lang="ru-RU" sz="2400" b="1"/>
              <a:t>    В 1903 году Блок женился на Любови Менделеевой, дочери Д. И. Менделеева, героине его первой книги стихов «Стихи о Прекрасной Даме». Известно, что Александр Блок испытывал к жене сильные чувства, но периодически поддерживал связи с различными женщинами: одно время это была актриса Наталья Николаевна Волохова, потом — оперная певица Андреева-Дельмас. Любовь Дмитриевна тоже позволяла себе увлечения. Впрочем, после первой мировой войны отношения в семье Блоков наладились, и последние годы поэт был верным мужем Любови Дмитриевны.</a:t>
            </a:r>
          </a:p>
        </p:txBody>
      </p:sp>
      <p:pic>
        <p:nvPicPr>
          <p:cNvPr id="38916" name="Picture 4" descr="list6_1"/>
          <p:cNvPicPr>
            <a:picLocks noChangeAspect="1" noChangeArrowheads="1"/>
          </p:cNvPicPr>
          <p:nvPr/>
        </p:nvPicPr>
        <p:blipFill>
          <a:blip r:embed="rId2" cstate="print"/>
          <a:srcRect/>
          <a:stretch>
            <a:fillRect/>
          </a:stretch>
        </p:blipFill>
        <p:spPr bwMode="auto">
          <a:xfrm>
            <a:off x="5219700" y="333375"/>
            <a:ext cx="3762375" cy="53340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3382963" y="260350"/>
            <a:ext cx="5761037" cy="6408738"/>
          </a:xfrm>
        </p:spPr>
        <p:txBody>
          <a:bodyPr>
            <a:normAutofit lnSpcReduction="10000"/>
          </a:bodyPr>
          <a:lstStyle/>
          <a:p>
            <a:pPr>
              <a:lnSpc>
                <a:spcPct val="90000"/>
              </a:lnSpc>
              <a:buFontTx/>
              <a:buNone/>
            </a:pPr>
            <a:r>
              <a:rPr lang="ru-RU" sz="2400" b="1"/>
              <a:t>    </a:t>
            </a:r>
            <a:r>
              <a:rPr lang="ru-RU" sz="2400" b="1" u="sng"/>
              <a:t>В октябре 1904 года</a:t>
            </a:r>
            <a:r>
              <a:rPr lang="ru-RU" sz="2400" b="1"/>
              <a:t> в Москве выходит первый сборник Блока "Стихи о Прекрасной Даме". В него вошло около 100 из 800 стихотворений, написанных Блоком начиная с 1897 года. Сборник был проникнут пафосом ожиданий, все явления внешнего мира поэт воспринимает как символы или знаки происходящего в мирах иных. В авторе критика единодушно признала ученика и последователя Вл. Соловьева, а в образе Прекрасной Дамы увидела одно из воплощений Вечной женственности, Души Мира. Одна из рецензий на сборник Блока, достаточно холодная, была написана З.Гиппиус в журнале "Новый путь".</a:t>
            </a:r>
          </a:p>
        </p:txBody>
      </p:sp>
      <p:pic>
        <p:nvPicPr>
          <p:cNvPr id="39940" name="Picture 4" descr="big"/>
          <p:cNvPicPr>
            <a:picLocks noChangeAspect="1" noChangeArrowheads="1"/>
          </p:cNvPicPr>
          <p:nvPr/>
        </p:nvPicPr>
        <p:blipFill>
          <a:blip r:embed="rId2" cstate="print"/>
          <a:srcRect/>
          <a:stretch>
            <a:fillRect/>
          </a:stretch>
        </p:blipFill>
        <p:spPr bwMode="auto">
          <a:xfrm>
            <a:off x="323850" y="765175"/>
            <a:ext cx="2936875" cy="453707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457200" y="333375"/>
            <a:ext cx="5122863" cy="5762625"/>
          </a:xfrm>
        </p:spPr>
        <p:txBody>
          <a:bodyPr>
            <a:normAutofit lnSpcReduction="10000"/>
          </a:bodyPr>
          <a:lstStyle/>
          <a:p>
            <a:pPr>
              <a:lnSpc>
                <a:spcPct val="80000"/>
              </a:lnSpc>
              <a:buFontTx/>
              <a:buNone/>
            </a:pPr>
            <a:r>
              <a:rPr lang="ru-RU" sz="2800"/>
              <a:t>    </a:t>
            </a:r>
            <a:r>
              <a:rPr lang="ru-RU" sz="2800" b="1"/>
              <a:t>В мае 1906 года Блок окончил университет, а в сентябре он с женой переехал от матери поэта и отчима на новую квартиру на Лахтинской улице. Блок жадно впитывал в себя новую для него атмосферу, голоса со двора, плач шарманки и даже чье-то пение за стеной по вечерам. Он работает над составлением второго сборника стихов "Нечаянная радость" для издательства "Скорпион</a:t>
            </a:r>
            <a:r>
              <a:rPr lang="ru-RU" sz="2800"/>
              <a:t>".</a:t>
            </a:r>
          </a:p>
        </p:txBody>
      </p:sp>
      <p:pic>
        <p:nvPicPr>
          <p:cNvPr id="40964" name="Picture 4" descr="1002067764"/>
          <p:cNvPicPr>
            <a:picLocks noChangeAspect="1" noChangeArrowheads="1"/>
          </p:cNvPicPr>
          <p:nvPr/>
        </p:nvPicPr>
        <p:blipFill>
          <a:blip r:embed="rId2" cstate="print"/>
          <a:srcRect/>
          <a:stretch>
            <a:fillRect/>
          </a:stretch>
        </p:blipFill>
        <p:spPr bwMode="auto">
          <a:xfrm>
            <a:off x="5527675" y="476250"/>
            <a:ext cx="3194050" cy="475297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180975" y="188913"/>
            <a:ext cx="9324975" cy="8135937"/>
          </a:xfrm>
        </p:spPr>
        <p:txBody>
          <a:bodyPr/>
          <a:lstStyle/>
          <a:p>
            <a:pPr>
              <a:lnSpc>
                <a:spcPct val="80000"/>
              </a:lnSpc>
              <a:buFontTx/>
              <a:buNone/>
            </a:pPr>
            <a:r>
              <a:rPr lang="ru-RU" sz="2800" b="1"/>
              <a:t>      Зимой 1908-1909 года вновь обостряются семейные отношения. В результате очередного романа Любови Дмитриевны, с начинающим актером Дагобертом, родился ребенок, которого Блоки решают считать своим. Казалось, что это будет началом их новой жизни. Знакомые вспоминают, что поэт был в это время очень трогателен - с приветливым лицом, нежной улыбкой, потеплевшим голосом. Сына, родившегося в феврале 1909 года, назвали в честь Менделеева Дмитрием. Но надежды не сбываются, ребенок прожил всего восемь дней. Блок переживает его смерть гораздо сильнее своей жены. В апреле 1909 года Блок уезжает в Италию. За итальянские стихи Блока приняли в общество, которое называлось «Академией». В ней помимо него состояли Валерий Брюсов, Михаил Кузмин, Вячеслав Иванов, Иннокентий Анненский.</a:t>
            </a:r>
          </a:p>
          <a:p>
            <a:pPr>
              <a:lnSpc>
                <a:spcPct val="80000"/>
              </a:lnSpc>
              <a:buFontTx/>
              <a:buNone/>
            </a:pPr>
            <a:endParaRPr lang="ru-RU" sz="2800" b="1"/>
          </a:p>
          <a:p>
            <a:pPr>
              <a:lnSpc>
                <a:spcPct val="80000"/>
              </a:lnSpc>
              <a:buFontTx/>
              <a:buNone/>
            </a:pPr>
            <a:endParaRPr lang="ru-RU" sz="2800" b="1"/>
          </a:p>
          <a:p>
            <a:pPr>
              <a:lnSpc>
                <a:spcPct val="80000"/>
              </a:lnSpc>
              <a:buFontTx/>
              <a:buNone/>
            </a:pPr>
            <a:r>
              <a:rPr lang="ru-RU" sz="2800" b="1"/>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323850" y="333375"/>
            <a:ext cx="8229600" cy="6119813"/>
          </a:xfrm>
        </p:spPr>
        <p:txBody>
          <a:bodyPr>
            <a:normAutofit lnSpcReduction="10000"/>
          </a:bodyPr>
          <a:lstStyle/>
          <a:p>
            <a:pPr>
              <a:lnSpc>
                <a:spcPct val="90000"/>
              </a:lnSpc>
              <a:buFontTx/>
              <a:buNone/>
            </a:pPr>
            <a:r>
              <a:rPr lang="ru-RU" sz="2800"/>
              <a:t>   </a:t>
            </a:r>
            <a:r>
              <a:rPr lang="ru-RU" sz="2800" b="1"/>
              <a:t>Трагичны стихи Блока этого времени! "Страшный мир", "сонмы лютые чудовищ" обступают поэта со всех сторон, прокрадываются в его душу. В стихах Блока возникает тема смерти - то как спасительного выхода из жизненного тупика, то как олицетворение последнего. И смерть окружает поэта. </a:t>
            </a:r>
            <a:r>
              <a:rPr lang="ru-RU" sz="2800" b="1" u="sng"/>
              <a:t>1 декабря 1909</a:t>
            </a:r>
            <a:r>
              <a:rPr lang="ru-RU" sz="2800" b="1"/>
              <a:t> года умирает отец Блока, Александр Львович. Поэт спешно выехал в Варшаву, хотя отца он плохо знал; это имя в доме поэта произносилось редко и неохотно.</a:t>
            </a:r>
            <a:r>
              <a:rPr lang="ru-RU" sz="2800"/>
              <a:t> </a:t>
            </a:r>
            <a:r>
              <a:rPr lang="ru-RU" sz="2800" b="1"/>
              <a:t>У гроба отца Блок получает весть о смерти Иннокентия Анненского. В начале 1910 года умирают Комиссаржевская и Врубель. Блок тяжело переживает эти утраты.</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4030663" y="260350"/>
            <a:ext cx="5113337" cy="6408738"/>
          </a:xfrm>
        </p:spPr>
        <p:txBody>
          <a:bodyPr>
            <a:normAutofit lnSpcReduction="10000"/>
          </a:bodyPr>
          <a:lstStyle/>
          <a:p>
            <a:pPr>
              <a:lnSpc>
                <a:spcPct val="90000"/>
              </a:lnSpc>
              <a:buFontTx/>
              <a:buNone/>
            </a:pPr>
            <a:r>
              <a:rPr lang="ru-RU" sz="2800"/>
              <a:t>    Летом 1911 года Блок снова едет за границу. На этот раз он едет во Францию. Александр Александрович даёт негативную оценку французских нравов: «Неотъемлемое качество французов (а бретонцев, кажется, по преимуществу) — невылазная грязь, прежде всего — физическая, а потом и душевная. Первую грязь лучше не описывать; говоря кратко, человек сколько-нибудь брезгливый не согласится поселиться во Франции.»</a:t>
            </a:r>
          </a:p>
        </p:txBody>
      </p:sp>
      <p:pic>
        <p:nvPicPr>
          <p:cNvPr id="46084" name="Picture 4" descr="0_6a6ff_e7e9f3cd_XL"/>
          <p:cNvPicPr>
            <a:picLocks noChangeAspect="1" noChangeArrowheads="1"/>
          </p:cNvPicPr>
          <p:nvPr/>
        </p:nvPicPr>
        <p:blipFill>
          <a:blip r:embed="rId2" cstate="print"/>
          <a:srcRect/>
          <a:stretch>
            <a:fillRect/>
          </a:stretch>
        </p:blipFill>
        <p:spPr bwMode="auto">
          <a:xfrm>
            <a:off x="250825" y="692150"/>
            <a:ext cx="3810000" cy="54102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252413" y="333375"/>
            <a:ext cx="8229601" cy="4495800"/>
          </a:xfrm>
        </p:spPr>
        <p:txBody>
          <a:bodyPr>
            <a:normAutofit fontScale="92500" lnSpcReduction="20000"/>
          </a:bodyPr>
          <a:lstStyle/>
          <a:p>
            <a:pPr>
              <a:lnSpc>
                <a:spcPct val="80000"/>
              </a:lnSpc>
              <a:buFontTx/>
              <a:buNone/>
            </a:pPr>
            <a:r>
              <a:rPr lang="ru-RU" sz="2400"/>
              <a:t>    </a:t>
            </a:r>
            <a:r>
              <a:rPr lang="ru-RU" sz="2400" b="1"/>
              <a:t>7 июля 1916 года Блока призвали на службу в инженерную часть Всероссийского Земского Союза. Поэт служил в Беларуси. По собственному признанию в письме матери, во время войны его основные интересы были «кушательные и лошадиные».</a:t>
            </a:r>
          </a:p>
          <a:p>
            <a:pPr>
              <a:lnSpc>
                <a:spcPct val="80000"/>
              </a:lnSpc>
              <a:buFontTx/>
              <a:buNone/>
            </a:pPr>
            <a:r>
              <a:rPr lang="ru-RU" sz="2400" b="1"/>
              <a:t>    Февральскую и Октябрьскую революции Блок встретил со смешанными чувствами. Он отказался от эмиграции, считая, что должен быть с Россией в трудное время. В начале мая 1917 года был принят на работу в «Чрезвычайную следственную комиссию для расследования противозаконных по должности действий бывших министров, главноуправляющих и прочих высших должностных лиц как гражданских, так и военных и морских ведомств» в должности редактора. В августе Блок начал трудиться над рукописью, которую он рассматривал, как часть будущего отчёта Чрезвычайной следственной комиссии и которая была опубликована в журнале «Былое» (№ 15, 1919 г.), и в виде книжки под названием «Последние дни Императорской власти» (Петроград, 1921).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395288" y="333375"/>
            <a:ext cx="8229600" cy="6524625"/>
          </a:xfrm>
        </p:spPr>
        <p:txBody>
          <a:bodyPr/>
          <a:lstStyle/>
          <a:p>
            <a:pPr>
              <a:lnSpc>
                <a:spcPct val="80000"/>
              </a:lnSpc>
              <a:buFontTx/>
              <a:buNone/>
            </a:pPr>
            <a:r>
              <a:rPr lang="ru-RU" sz="2800"/>
              <a:t>    </a:t>
            </a:r>
            <a:r>
              <a:rPr lang="ru-RU" sz="2800" b="1"/>
              <a:t>На рубеже 1917 и 1918 годов Блок оказался в числе немногих, кто принял Революцию, и уже </a:t>
            </a:r>
            <a:r>
              <a:rPr lang="ru-RU" sz="2800" b="1" u="sng"/>
              <a:t>8 января 1918 года</a:t>
            </a:r>
            <a:r>
              <a:rPr lang="ru-RU" sz="2800" b="1"/>
              <a:t> он начинает поэму "Двенадцать" - одно из самых загадочных произведений русской поэзии. Поэма закончена уже 28 января 1918 года, а 30 января написано стихотворение "Скифы", которое посвящено исторической миссии революционной России. Автором "Двенадцати" вошел Блок в историю новой, революционной России. Блок тревожился за судьбу революции, за то, чтобы в ее священное пламя не подметалось ничего чужеродного. Он с головой погружается в общественную деятельность: после революции он впервые в жизни был вынужден искать не только литературный заработок, но и государственную службу.</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323850" y="260350"/>
            <a:ext cx="8640763" cy="1944688"/>
          </a:xfrm>
        </p:spPr>
        <p:txBody>
          <a:bodyPr/>
          <a:lstStyle/>
          <a:p>
            <a:pPr>
              <a:lnSpc>
                <a:spcPct val="90000"/>
              </a:lnSpc>
              <a:buFontTx/>
              <a:buNone/>
            </a:pPr>
            <a:r>
              <a:rPr lang="ru-RU"/>
              <a:t>   Александр Александрович Блок родился </a:t>
            </a:r>
            <a:r>
              <a:rPr lang="ru-RU" u="sng"/>
              <a:t>16 ноября (28 ноября по новому стилю) 1880 года</a:t>
            </a:r>
            <a:r>
              <a:rPr lang="ru-RU"/>
              <a:t> в Петербурге.</a:t>
            </a:r>
          </a:p>
          <a:p>
            <a:pPr>
              <a:lnSpc>
                <a:spcPct val="90000"/>
              </a:lnSpc>
              <a:buFontTx/>
              <a:buNone/>
            </a:pPr>
            <a:r>
              <a:rPr lang="ru-RU"/>
              <a:t>   </a:t>
            </a:r>
          </a:p>
        </p:txBody>
      </p:sp>
      <p:pic>
        <p:nvPicPr>
          <p:cNvPr id="6149" name="Picture 5" descr="blok"/>
          <p:cNvPicPr>
            <a:picLocks noChangeAspect="1" noChangeArrowheads="1"/>
          </p:cNvPicPr>
          <p:nvPr/>
        </p:nvPicPr>
        <p:blipFill>
          <a:blip r:embed="rId2" cstate="print"/>
          <a:srcRect/>
          <a:stretch>
            <a:fillRect/>
          </a:stretch>
        </p:blipFill>
        <p:spPr bwMode="auto">
          <a:xfrm>
            <a:off x="2700338" y="1989138"/>
            <a:ext cx="3076575" cy="4535487"/>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179388" y="260350"/>
            <a:ext cx="8785225" cy="6597650"/>
          </a:xfrm>
        </p:spPr>
        <p:txBody>
          <a:bodyPr/>
          <a:lstStyle/>
          <a:p>
            <a:pPr>
              <a:lnSpc>
                <a:spcPct val="80000"/>
              </a:lnSpc>
              <a:buFontTx/>
              <a:buNone/>
            </a:pPr>
            <a:r>
              <a:rPr lang="ru-RU" sz="2800"/>
              <a:t>    </a:t>
            </a:r>
            <a:r>
              <a:rPr lang="ru-RU" sz="2800" b="1"/>
              <a:t>27 января 1920 года умер бедный Франц Феликсович; отчим виновато съежился в гробу, словно просил извинения за то, что причинил столько хлопот своей болезнью, смертью, похоронами. Невыносимо трудная жизнь продолжалась, но Блок отгонял от себя все мысли об эмиграции. Весной 1921 года Блок выказывал признаки возвращения к активной поэтической деятельности. Но его уже сторожила болезнь. В мае 1921 года, когда поэт после болезни сердца, поздно распознанной врачами, поехал в Москву, на одном из выступлений кто-то из слушателей крикнул, что стихи, прочтенные Блоком, мертвы - и сам он мертвец. Поднялся шум возмущения. Но Блок со странной улыбкой сказал соседу, что крикнувший - прав. "Я действительно стал мертвецом", - повторял он, рассказывая об этом эпизоде.</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79388" y="333375"/>
            <a:ext cx="8964612" cy="6524625"/>
          </a:xfrm>
        </p:spPr>
        <p:txBody>
          <a:bodyPr>
            <a:normAutofit lnSpcReduction="10000"/>
          </a:bodyPr>
          <a:lstStyle/>
          <a:p>
            <a:pPr>
              <a:buFontTx/>
              <a:buNone/>
            </a:pPr>
            <a:r>
              <a:rPr lang="ru-RU" sz="2800"/>
              <a:t>    </a:t>
            </a:r>
            <a:r>
              <a:rPr lang="ru-RU" sz="2800" b="1"/>
              <a:t>Вернувшись из Москвы он заболел. Жизнь уходила. По ночам его мучили кошмары, высокая температура, сильные боли в мышцах, он боялся ложиться и проводил все время в кресле. Блоку советовали уехать на лечение за границу, а он отказывался. В конце концов он согласился на финский санаторий, чтобы быть поближе к России. </a:t>
            </a:r>
          </a:p>
          <a:p>
            <a:pPr>
              <a:buFontTx/>
              <a:buNone/>
            </a:pPr>
            <a:r>
              <a:rPr lang="ru-RU" sz="2800" b="1"/>
              <a:t>    В. И. Ленин сыграл негативную роль в судьбе больного поэта. Именно Ленин, Троцкий и Каменев запретили поэту, больному цингой, астмой, тяжёлым нервным расстройством, выезд на лечение в санаторий в Финляндии, о чём, по ходатайству Максима Горького и Луначарского, шла речь на заседании политбюро ЦК РКП(б) 21 июля 1921 года.</a:t>
            </a:r>
          </a:p>
          <a:p>
            <a:pPr>
              <a:buFontTx/>
              <a:buNone/>
            </a:pPr>
            <a:endParaRPr lang="ru-RU" sz="2800" b="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73025" y="0"/>
            <a:ext cx="9217025" cy="3816350"/>
          </a:xfrm>
        </p:spPr>
        <p:txBody>
          <a:bodyPr/>
          <a:lstStyle/>
          <a:p>
            <a:pPr>
              <a:lnSpc>
                <a:spcPct val="80000"/>
              </a:lnSpc>
              <a:buFontTx/>
              <a:buNone/>
            </a:pPr>
            <a:r>
              <a:rPr lang="ru-RU" sz="2400" b="1"/>
              <a:t>    Мать, отправленная в Лугу, рвалась к сыну, но врачи боялись, что ее расстроенные нервы тяжело подействуют на больного. Она приехала за четыре дня до его смерти. И только жена все время была при нем, и по ее заплаканным глазам приходящие гадали о состоянии поэта. </a:t>
            </a:r>
            <a:r>
              <a:rPr lang="ru-RU" sz="2400" b="1" u="sng"/>
              <a:t>Смерть наступила в 10 часов 30 минут 7 августа 1921 года</a:t>
            </a:r>
            <a:r>
              <a:rPr lang="ru-RU" sz="2400" b="1"/>
              <a:t>, в тот самый день, когда прибыл его заграничный паспорт. В пустой комнате Любовь Дмитриевна и Александра Андреевна вместе плакали над его гробом. Газеты не выходили, и о смерти Блока было сообщено лишь в рукописном объявлении на дверях Дома писателей. Комната наполнилась наконец-то допущенными сюда родными, друзьями, знакомыми.</a:t>
            </a:r>
          </a:p>
        </p:txBody>
      </p:sp>
      <p:pic>
        <p:nvPicPr>
          <p:cNvPr id="51204" name="Picture 4" descr="blok_and_luba"/>
          <p:cNvPicPr>
            <a:picLocks noChangeAspect="1" noChangeArrowheads="1"/>
          </p:cNvPicPr>
          <p:nvPr/>
        </p:nvPicPr>
        <p:blipFill>
          <a:blip r:embed="rId2" cstate="print"/>
          <a:srcRect/>
          <a:stretch>
            <a:fillRect/>
          </a:stretch>
        </p:blipFill>
        <p:spPr bwMode="auto">
          <a:xfrm>
            <a:off x="2555875" y="3513138"/>
            <a:ext cx="4465638" cy="3344862"/>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0" y="260350"/>
            <a:ext cx="5364163" cy="6264275"/>
          </a:xfrm>
        </p:spPr>
        <p:txBody>
          <a:bodyPr/>
          <a:lstStyle/>
          <a:p>
            <a:pPr>
              <a:lnSpc>
                <a:spcPct val="90000"/>
              </a:lnSpc>
              <a:buFontTx/>
              <a:buNone/>
            </a:pPr>
            <a:r>
              <a:rPr lang="ru-RU" sz="2800"/>
              <a:t>    </a:t>
            </a:r>
            <a:r>
              <a:rPr lang="ru-RU" sz="2800" b="1"/>
              <a:t>Поэт был похоронен на Смоленском кладбище, где Блок похоронил отчима, 10 августа на руках принесли самого поэта. По залитым августовским солнцем пустынным улицам города гроб с телом поэта провожало около полутора тысяч человек - огромная толпа в обезлюдевшем Петрограде 1921 года. Отпевание было совершено в церкви Воскресения Христова. Прах Блока был перезахоронен на Волковском кладбище.</a:t>
            </a:r>
          </a:p>
        </p:txBody>
      </p:sp>
      <p:pic>
        <p:nvPicPr>
          <p:cNvPr id="52228" name="Picture 4" descr="blok_perezahoronen_na_literatorskie_mostki_1024"/>
          <p:cNvPicPr>
            <a:picLocks noChangeAspect="1" noChangeArrowheads="1"/>
          </p:cNvPicPr>
          <p:nvPr/>
        </p:nvPicPr>
        <p:blipFill>
          <a:blip r:embed="rId2" cstate="print"/>
          <a:srcRect/>
          <a:stretch>
            <a:fillRect/>
          </a:stretch>
        </p:blipFill>
        <p:spPr bwMode="auto">
          <a:xfrm>
            <a:off x="5435600" y="333375"/>
            <a:ext cx="3568700" cy="554513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0" y="260350"/>
            <a:ext cx="5435600" cy="6597650"/>
          </a:xfrm>
        </p:spPr>
        <p:txBody>
          <a:bodyPr>
            <a:normAutofit lnSpcReduction="10000"/>
          </a:bodyPr>
          <a:lstStyle/>
          <a:p>
            <a:pPr>
              <a:buFontTx/>
              <a:buNone/>
            </a:pPr>
            <a:r>
              <a:rPr lang="ru-RU" sz="2800"/>
              <a:t>    </a:t>
            </a:r>
            <a:r>
              <a:rPr lang="ru-RU" sz="2800" b="1"/>
              <a:t>Его дед, </a:t>
            </a:r>
            <a:r>
              <a:rPr lang="ru-RU" sz="2800" b="1" u="sng"/>
              <a:t>Андрей Николаевич Бекетов (1825-1902),</a:t>
            </a:r>
            <a:r>
              <a:rPr lang="ru-RU" sz="2800" b="1"/>
              <a:t> ботаник, был ректором Петербургского университета в его лучшие годы, одним из основателей Высших женских курсов. Отношения Александра с дедом всегда были хорошими; вдвоем они часами бродили по лугам и болотам; собирали травы и злаки для ботанической коллекции; при этом дед учил мальчика началам ботаники.</a:t>
            </a:r>
          </a:p>
        </p:txBody>
      </p:sp>
      <p:pic>
        <p:nvPicPr>
          <p:cNvPr id="7172" name="Picture 4" descr="дед"/>
          <p:cNvPicPr>
            <a:picLocks noChangeAspect="1" noChangeArrowheads="1"/>
          </p:cNvPicPr>
          <p:nvPr/>
        </p:nvPicPr>
        <p:blipFill>
          <a:blip r:embed="rId2" cstate="print"/>
          <a:srcRect/>
          <a:stretch>
            <a:fillRect/>
          </a:stretch>
        </p:blipFill>
        <p:spPr bwMode="auto">
          <a:xfrm>
            <a:off x="5724525" y="549275"/>
            <a:ext cx="2965450" cy="40322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203575" y="0"/>
            <a:ext cx="5940425" cy="7245350"/>
          </a:xfrm>
        </p:spPr>
        <p:txBody>
          <a:bodyPr>
            <a:normAutofit lnSpcReduction="10000"/>
          </a:bodyPr>
          <a:lstStyle/>
          <a:p>
            <a:pPr>
              <a:lnSpc>
                <a:spcPct val="90000"/>
              </a:lnSpc>
              <a:buFontTx/>
              <a:buNone/>
            </a:pPr>
            <a:r>
              <a:rPr lang="ru-RU" sz="2500"/>
              <a:t>    </a:t>
            </a:r>
            <a:r>
              <a:rPr lang="ru-RU" sz="2500" b="1"/>
              <a:t>Жена деда, бабушка А.А. Блока, </a:t>
            </a:r>
            <a:r>
              <a:rPr lang="ru-RU" sz="2500" b="1" u="sng"/>
              <a:t>Елизавета Григорьевна Бекетова (1836-1902),</a:t>
            </a:r>
            <a:r>
              <a:rPr lang="ru-RU" sz="2500" b="1"/>
              <a:t> дочь известного путешественника Г.С. Карелина. Она была переводчицей, всю жизнь работала над переводами научных и художественных произведений; владела несколькими языками. Ею переведены многие сочинения Дарвина, Гексли, Диккенса, В. Скотта, Бальзака, В. Гюго, Флобера, Мопассана, Руссо, Лесажа и других. Она знала лично многих писателей, встречалась с Гоголем, братьями Достоевскими, Григорьевым, Толстым, Полонским, Майковым. Бабушка скончалась ровно через три месяца после деда - 1 октября 1902 года.</a:t>
            </a:r>
          </a:p>
        </p:txBody>
      </p:sp>
      <p:pic>
        <p:nvPicPr>
          <p:cNvPr id="8196" name="Picture 4" descr="BEKETOVA_Elizaveta_Grigorevna2"/>
          <p:cNvPicPr>
            <a:picLocks noChangeAspect="1" noChangeArrowheads="1"/>
          </p:cNvPicPr>
          <p:nvPr/>
        </p:nvPicPr>
        <p:blipFill>
          <a:blip r:embed="rId2" cstate="print"/>
          <a:srcRect/>
          <a:stretch>
            <a:fillRect/>
          </a:stretch>
        </p:blipFill>
        <p:spPr bwMode="auto">
          <a:xfrm>
            <a:off x="179388" y="260350"/>
            <a:ext cx="3314700" cy="44640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323850" y="260350"/>
            <a:ext cx="6013450" cy="6597650"/>
          </a:xfrm>
        </p:spPr>
        <p:txBody>
          <a:bodyPr/>
          <a:lstStyle/>
          <a:p>
            <a:pPr>
              <a:buFontTx/>
              <a:buNone/>
            </a:pPr>
            <a:r>
              <a:rPr lang="ru-RU"/>
              <a:t>     </a:t>
            </a:r>
            <a:r>
              <a:rPr lang="ru-RU" b="1"/>
              <a:t>От родителей унаследовали любовь к литературе их дочери - мать Блока и две ее сестры. Все три переводили с иностранных языков. Мать поэта, Александра Андреевна (1860-1923), переводила с французского (Бальзак, В.Гюго, Флобер, Золя, Мюссе, Доде, Бодлер, Верлен). Писала стихи, но печатала - только детские. </a:t>
            </a:r>
          </a:p>
        </p:txBody>
      </p:sp>
      <p:pic>
        <p:nvPicPr>
          <p:cNvPr id="9220" name="Picture 4" descr="19020700_A"/>
          <p:cNvPicPr>
            <a:picLocks noChangeAspect="1" noChangeArrowheads="1"/>
          </p:cNvPicPr>
          <p:nvPr/>
        </p:nvPicPr>
        <p:blipFill>
          <a:blip r:embed="rId2" cstate="print"/>
          <a:srcRect/>
          <a:stretch>
            <a:fillRect/>
          </a:stretch>
        </p:blipFill>
        <p:spPr bwMode="auto">
          <a:xfrm>
            <a:off x="5795963" y="188913"/>
            <a:ext cx="3200400" cy="469106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4211638" y="260350"/>
            <a:ext cx="5122862" cy="6453188"/>
          </a:xfrm>
        </p:spPr>
        <p:txBody>
          <a:bodyPr/>
          <a:lstStyle/>
          <a:p>
            <a:pPr>
              <a:lnSpc>
                <a:spcPct val="80000"/>
              </a:lnSpc>
              <a:buFontTx/>
              <a:buNone/>
            </a:pPr>
            <a:r>
              <a:rPr lang="ru-RU" sz="2800" b="1"/>
              <a:t>    Отец поэта, Александр Львович Блок (1852-1909), был профессором Варшавского университета по кафедре государственного права. Родители будущего поэта обвенчались в церкви Петербургского университета 7 января 1879 года, а 16 (28) ноября 1880 года в квартире деда, Андрея Николаевича Бекетова, в "ректорском доме" на Васильевском острове, родился маленький Александр.</a:t>
            </a:r>
          </a:p>
        </p:txBody>
      </p:sp>
      <p:pic>
        <p:nvPicPr>
          <p:cNvPr id="32773" name="Picture 5" descr="отец"/>
          <p:cNvPicPr>
            <a:picLocks noChangeAspect="1" noChangeArrowheads="1"/>
          </p:cNvPicPr>
          <p:nvPr/>
        </p:nvPicPr>
        <p:blipFill>
          <a:blip r:embed="rId2" cstate="print"/>
          <a:srcRect/>
          <a:stretch>
            <a:fillRect/>
          </a:stretch>
        </p:blipFill>
        <p:spPr bwMode="auto">
          <a:xfrm>
            <a:off x="323850" y="404813"/>
            <a:ext cx="3810000" cy="52482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457200" y="188913"/>
            <a:ext cx="8229600" cy="6408737"/>
          </a:xfrm>
        </p:spPr>
        <p:txBody>
          <a:bodyPr/>
          <a:lstStyle/>
          <a:p>
            <a:pPr>
              <a:lnSpc>
                <a:spcPct val="80000"/>
              </a:lnSpc>
              <a:buFontTx/>
              <a:buNone/>
            </a:pPr>
            <a:r>
              <a:rPr lang="ru-RU" b="1"/>
              <a:t>   Так или иначе, в августе 1889 года брак родителей Блока был расторгнут. Не прошло и месяца, как Александра Андреевна вторично вышла замуж, на этот раз за Франца Феликсовича Кублицкого-Пиоттуха (1860-1920), поручика лейб-гвардии Гренадерского полка, и переехала с сыном на казенную квартиру мужа в офицерский корпус на Петроградской стороне. Из профессорского дома мальчик переезжает в казармы, шумная и разнообразная толпа бекетовской гостиной сменилась пошловатой офицерской средой.</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0" y="-458788"/>
            <a:ext cx="9144000" cy="3671888"/>
          </a:xfrm>
        </p:spPr>
        <p:txBody>
          <a:bodyPr>
            <a:normAutofit lnSpcReduction="10000"/>
          </a:bodyPr>
          <a:lstStyle/>
          <a:p>
            <a:endParaRPr lang="ru-RU" sz="2800"/>
          </a:p>
          <a:p>
            <a:pPr>
              <a:buFontTx/>
              <a:buNone/>
            </a:pPr>
            <a:r>
              <a:rPr lang="ru-RU" sz="2800"/>
              <a:t>    В августе 1890 года Александр Блок поступил во Введенскую гимназию в Петербурге. Учился он неплохо, но был плохим гимназистом. Учиться ему было скучно. Переход из уютного семейного мира к жестокой атмосфере гимназии был слишком резок. Все казалось мальчику грубым и чуждым. Интересы его расходились с педантическими гимназическими требованиями.</a:t>
            </a:r>
          </a:p>
        </p:txBody>
      </p:sp>
      <p:pic>
        <p:nvPicPr>
          <p:cNvPr id="34820" name="Picture 4" descr="гимназия"/>
          <p:cNvPicPr>
            <a:picLocks noChangeAspect="1" noChangeArrowheads="1"/>
          </p:cNvPicPr>
          <p:nvPr/>
        </p:nvPicPr>
        <p:blipFill>
          <a:blip r:embed="rId2" cstate="print"/>
          <a:srcRect/>
          <a:stretch>
            <a:fillRect/>
          </a:stretch>
        </p:blipFill>
        <p:spPr bwMode="auto">
          <a:xfrm>
            <a:off x="1619250" y="3141663"/>
            <a:ext cx="5400675" cy="352901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180975" y="0"/>
            <a:ext cx="6696075" cy="6524625"/>
          </a:xfrm>
        </p:spPr>
        <p:txBody>
          <a:bodyPr>
            <a:normAutofit fontScale="92500"/>
          </a:bodyPr>
          <a:lstStyle/>
          <a:p>
            <a:pPr>
              <a:lnSpc>
                <a:spcPct val="80000"/>
              </a:lnSpc>
              <a:buFontTx/>
              <a:buNone/>
            </a:pPr>
            <a:r>
              <a:rPr lang="ru-RU" sz="2400" b="1"/>
              <a:t>    </a:t>
            </a:r>
            <a:r>
              <a:rPr lang="ru-RU" sz="2800" b="1"/>
              <a:t>Летом 1897 года, во время поездки вместе с матерью и теткой Марией Андреевной на курорт Бад-Наугейм, Блок пережил первое юношеское увлечение. Он познакомился с Ксенией Михайловной Садовской. Блоку не было и 17 лет, ей - 32. Садовская была почти ровесницей его матери. Окружающим влюбленность гимназиста казалась очень забавной. Но Саша ухаживал старательно, сопровождал ее решительно всюду, а она кокетничала с ним. Но первая любовь не прошла бесследно, а оставила глубокий след в творчестве Блока. Садовской поэт посвятил ряд стихотворений, вошедших в циклы "Ante Lucem" (1898-1900) и "Через двенадцать лет" (1909-1914).</a:t>
            </a:r>
          </a:p>
        </p:txBody>
      </p:sp>
      <p:pic>
        <p:nvPicPr>
          <p:cNvPr id="35844" name="Picture 4" descr="17_01_09"/>
          <p:cNvPicPr>
            <a:picLocks noChangeAspect="1" noChangeArrowheads="1"/>
          </p:cNvPicPr>
          <p:nvPr/>
        </p:nvPicPr>
        <p:blipFill>
          <a:blip r:embed="rId2" cstate="print"/>
          <a:srcRect/>
          <a:stretch>
            <a:fillRect/>
          </a:stretch>
        </p:blipFill>
        <p:spPr bwMode="auto">
          <a:xfrm>
            <a:off x="6384925" y="188913"/>
            <a:ext cx="2759075" cy="352901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199</TotalTime>
  <Words>2142</Words>
  <Application>Microsoft Office PowerPoint</Application>
  <PresentationFormat>Экран (4:3)</PresentationFormat>
  <Paragraphs>35</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Constantia</vt:lpstr>
      <vt:lpstr>Garamond</vt:lpstr>
      <vt:lpstr>Wingdings 2</vt:lpstr>
      <vt:lpstr>Бумажная</vt:lpstr>
      <vt:lpstr>Александр Александрович Блок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Александр Александрович  Блок</dc:title>
  <dc:creator>Виктория</dc:creator>
  <cp:lastModifiedBy>1</cp:lastModifiedBy>
  <cp:revision>8</cp:revision>
  <dcterms:created xsi:type="dcterms:W3CDTF">2001-12-31T22:14:00Z</dcterms:created>
  <dcterms:modified xsi:type="dcterms:W3CDTF">2020-12-24T07:19:02Z</dcterms:modified>
</cp:coreProperties>
</file>