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301" r:id="rId2"/>
    <p:sldId id="302" r:id="rId3"/>
    <p:sldId id="303" r:id="rId4"/>
    <p:sldId id="304" r:id="rId5"/>
    <p:sldId id="305" r:id="rId6"/>
    <p:sldId id="306" r:id="rId7"/>
    <p:sldId id="307" r:id="rId8"/>
    <p:sldId id="308" r:id="rId9"/>
    <p:sldId id="309" r:id="rId10"/>
    <p:sldId id="310" r:id="rId11"/>
    <p:sldId id="311" r:id="rId12"/>
    <p:sldId id="313" r:id="rId13"/>
    <p:sldId id="314" r:id="rId14"/>
    <p:sldId id="315" r:id="rId15"/>
    <p:sldId id="316" r:id="rId16"/>
    <p:sldId id="317" r:id="rId17"/>
    <p:sldId id="318" r:id="rId18"/>
    <p:sldId id="320" r:id="rId19"/>
  </p:sldIdLst>
  <p:sldSz cx="9144000" cy="6858000" type="screen4x3"/>
  <p:notesSz cx="6742113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8900"/>
    <a:srgbClr val="EE8E00"/>
    <a:srgbClr val="FF9900"/>
    <a:srgbClr val="00FF00"/>
    <a:srgbClr val="66FF33"/>
    <a:srgbClr val="3333FF"/>
    <a:srgbClr val="33CC33"/>
    <a:srgbClr val="0099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1" autoAdjust="0"/>
    <p:restoredTop sz="94660"/>
  </p:normalViewPr>
  <p:slideViewPr>
    <p:cSldViewPr>
      <p:cViewPr>
        <p:scale>
          <a:sx n="76" d="100"/>
          <a:sy n="76" d="100"/>
        </p:scale>
        <p:origin x="-120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3" cy="495348"/>
          </a:xfrm>
          <a:prstGeom prst="rect">
            <a:avLst/>
          </a:prstGeom>
        </p:spPr>
        <p:txBody>
          <a:bodyPr vert="horz" lIns="91504" tIns="45752" rIns="91504" bIns="4575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8970" y="0"/>
            <a:ext cx="2921583" cy="495348"/>
          </a:xfrm>
          <a:prstGeom prst="rect">
            <a:avLst/>
          </a:prstGeom>
        </p:spPr>
        <p:txBody>
          <a:bodyPr vert="horz" lIns="91504" tIns="45752" rIns="91504" bIns="45752" rtlCol="0"/>
          <a:lstStyle>
            <a:lvl1pPr algn="r">
              <a:defRPr sz="1200"/>
            </a:lvl1pPr>
          </a:lstStyle>
          <a:p>
            <a:fld id="{E298B820-1639-4DFE-AAF5-DEAC4D5A4301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50938" y="1235075"/>
            <a:ext cx="44402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04" tIns="45752" rIns="91504" bIns="45752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4212" y="4751220"/>
            <a:ext cx="5393690" cy="3887361"/>
          </a:xfrm>
          <a:prstGeom prst="rect">
            <a:avLst/>
          </a:prstGeom>
        </p:spPr>
        <p:txBody>
          <a:bodyPr vert="horz" lIns="91504" tIns="45752" rIns="91504" bIns="45752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921583" cy="495347"/>
          </a:xfrm>
          <a:prstGeom prst="rect">
            <a:avLst/>
          </a:prstGeom>
        </p:spPr>
        <p:txBody>
          <a:bodyPr vert="horz" lIns="91504" tIns="45752" rIns="91504" bIns="4575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8970" y="9377317"/>
            <a:ext cx="2921583" cy="495347"/>
          </a:xfrm>
          <a:prstGeom prst="rect">
            <a:avLst/>
          </a:prstGeom>
        </p:spPr>
        <p:txBody>
          <a:bodyPr vert="horz" lIns="91504" tIns="45752" rIns="91504" bIns="45752" rtlCol="0" anchor="b"/>
          <a:lstStyle>
            <a:lvl1pPr algn="r">
              <a:defRPr sz="1200"/>
            </a:lvl1pPr>
          </a:lstStyle>
          <a:p>
            <a:fld id="{76146436-43D5-46B2-AB8A-71FBF2ECFC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360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Вакцинация от </a:t>
            </a:r>
            <a:r>
              <a:rPr lang="ru-RU" sz="3600" b="1" dirty="0" err="1" smtClean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ковид</a:t>
            </a:r>
            <a:r>
              <a:rPr lang="ru-RU" sz="3600" b="1" dirty="0" err="1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а</a:t>
            </a:r>
            <a:r>
              <a:rPr lang="ru-RU" sz="3600" b="1" dirty="0" smtClean="0"/>
              <a:t/>
            </a:r>
            <a:br>
              <a:rPr lang="ru-RU" sz="3600" b="1" dirty="0" smtClean="0"/>
            </a:br>
            <a:endParaRPr lang="ru-RU" sz="3600" b="1" dirty="0"/>
          </a:p>
        </p:txBody>
      </p:sp>
      <p:sp>
        <p:nvSpPr>
          <p:cNvPr id="7" name="Текст 6"/>
          <p:cNvSpPr>
            <a:spLocks noGrp="1"/>
          </p:cNvSpPr>
          <p:nvPr>
            <p:ph idx="1"/>
          </p:nvPr>
        </p:nvSpPr>
        <p:spPr>
          <a:xfrm>
            <a:off x="2483768" y="1678520"/>
            <a:ext cx="6264696" cy="1008112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Ситуация с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ковид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Режевском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районе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>
              <a:buNone/>
            </a:pP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22435"/>
            <a:ext cx="2232248" cy="26042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4" descr="C:\Users\Lyuba\Desktop\картинки ковид\EfIkk35X0AIXEu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80112" y="4581128"/>
            <a:ext cx="3430298" cy="192882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56717" y="3645024"/>
            <a:ext cx="49685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Существует ряд заблуждений: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точно болеть не буду.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Защищаться не обязательно. Все меры защиты не эффективны.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Ничего делать не надо. Эпидемия скоро закончится - САМА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1196752"/>
            <a:ext cx="2652274" cy="2151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Развеять эти заблуждения</a:t>
            </a:r>
            <a:r>
              <a:rPr lang="ru-RU" sz="3200" b="1" dirty="0" smtClean="0"/>
              <a:t>: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995836"/>
            <a:ext cx="5904656" cy="5307502"/>
          </a:xfrm>
        </p:spPr>
        <p:txBody>
          <a:bodyPr>
            <a:normAutofit fontScale="47500" lnSpcReduction="20000"/>
          </a:bodyPr>
          <a:lstStyle/>
          <a:p>
            <a:pPr lvl="0"/>
            <a:r>
              <a:rPr lang="ru-RU" sz="4400" b="1" i="1" dirty="0" smtClean="0">
                <a:latin typeface="Times New Roman" pitchFamily="18" charset="0"/>
                <a:cs typeface="Times New Roman" pitchFamily="18" charset="0"/>
              </a:rPr>
              <a:t>«Я точно болеть не буду»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- Переболеть должны все (не менее 60-70% или 30 000 чел в Реже). Вопрос когда. Это закон эпидемии. </a:t>
            </a:r>
          </a:p>
          <a:p>
            <a:pPr lvl="0"/>
            <a:r>
              <a:rPr lang="ru-RU" sz="4400" b="1" i="1" dirty="0" smtClean="0">
                <a:latin typeface="Times New Roman" pitchFamily="18" charset="0"/>
                <a:cs typeface="Times New Roman" pitchFamily="18" charset="0"/>
              </a:rPr>
              <a:t>«Защищаться не обязательно. Все меры защиты не эффективны.»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- Эффективны. Кто защищается – не болеют ( инфекционисты). Кто не защищаются болеют гарантированно. Чёткая зависимость от приверженности населения к карантинным мероприятиям населения. Америка и Испания – Китай. Артемовск - Реж</a:t>
            </a:r>
          </a:p>
          <a:p>
            <a:pPr lvl="0"/>
            <a:r>
              <a:rPr lang="ru-RU" sz="4400" b="1" i="1" dirty="0" smtClean="0">
                <a:latin typeface="Times New Roman" pitchFamily="18" charset="0"/>
                <a:cs typeface="Times New Roman" pitchFamily="18" charset="0"/>
              </a:rPr>
              <a:t>«Ничего делать не надо. Эпидемия скоро закончится – САМА»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- Сама не закончится. Ждем уже почти год – лучше не становится, только хуже. Нужен коллективный иммунитет – не менее 60-70% переболевших.</a:t>
            </a:r>
          </a:p>
          <a:p>
            <a:r>
              <a:rPr lang="ru-RU" sz="4400" b="1" u="sng" dirty="0" smtClean="0">
                <a:latin typeface="Times New Roman" pitchFamily="18" charset="0"/>
                <a:cs typeface="Times New Roman" pitchFamily="18" charset="0"/>
              </a:rPr>
              <a:t>Победить </a:t>
            </a:r>
            <a:r>
              <a:rPr lang="ru-RU" sz="4400" b="1" u="sng" dirty="0" err="1" smtClean="0">
                <a:latin typeface="Times New Roman" pitchFamily="18" charset="0"/>
                <a:cs typeface="Times New Roman" pitchFamily="18" charset="0"/>
              </a:rPr>
              <a:t>ковид</a:t>
            </a:r>
            <a:r>
              <a:rPr lang="ru-RU" sz="4400" b="1" u="sng" dirty="0" smtClean="0">
                <a:latin typeface="Times New Roman" pitchFamily="18" charset="0"/>
                <a:cs typeface="Times New Roman" pitchFamily="18" charset="0"/>
              </a:rPr>
              <a:t> можно только одним способом – создать  коллективный иммунитет</a:t>
            </a:r>
            <a:r>
              <a:rPr lang="ru-RU" sz="5100" b="1" u="sng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51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797" y="4035112"/>
            <a:ext cx="1939032" cy="2237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523436"/>
          </a:xfrm>
        </p:spPr>
        <p:txBody>
          <a:bodyPr>
            <a:normAutofit fontScale="90000"/>
          </a:bodyPr>
          <a:lstStyle/>
          <a:p>
            <a:pPr lvl="0"/>
            <a:r>
              <a:rPr lang="ru-RU" dirty="0" smtClean="0"/>
              <a:t/>
            </a:r>
            <a:br>
              <a:rPr lang="ru-RU" dirty="0" smtClean="0"/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ru-RU" sz="3600" dirty="0" smtClean="0"/>
              <a:t>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Что такое иммунитет?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1" y="836712"/>
            <a:ext cx="7488832" cy="5832648"/>
          </a:xfrm>
        </p:spPr>
        <p:txBody>
          <a:bodyPr>
            <a:normAutofit fontScale="70000" lnSpcReduction="20000"/>
          </a:bodyPr>
          <a:lstStyle/>
          <a:p>
            <a:pPr lvl="1"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Иммунитет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 наличие защитных антител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(защиты)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у человека на конкретную инфекцию. </a:t>
            </a:r>
          </a:p>
          <a:p>
            <a:pPr lvl="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Что такое Антитела?</a:t>
            </a:r>
          </a:p>
          <a:p>
            <a:pPr lvl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Антитела-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то защитные белки которые вырабатываются иммунной системой организма для уничтожения вируса (убийцы Вируса, сторожевые клетки).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Их выработка начинается при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внедрении вируса,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который содержит на своей поверхности 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специфические антигены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Что такое Антиген?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Антиген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это вещество которое входит в состав вируса и запускает выработку антител. У каждого вируса он свой.</a:t>
            </a:r>
          </a:p>
          <a:p>
            <a:pPr lvl="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А/Т+А/Г= иммунологическая реакция = убивает вирус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А/Т остаются в организме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после вируса и в случае повторного появления вируса в организме сразу начинают убивать вирус – болезнь не развивается или развивается в легкой форме. Это называется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иммунитет.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9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8684" y="1027051"/>
            <a:ext cx="1652411" cy="14298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48"/>
            <a:ext cx="8229600" cy="58864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4. Что такое коллективный иммунитет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3401615"/>
            <a:ext cx="8301608" cy="3456385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Коллективный иммунитет - наличие антител у 60% населения.</a:t>
            </a:r>
          </a:p>
          <a:p>
            <a:pPr lvl="0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Два  способа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получения коллективного иммунитета:</a:t>
            </a:r>
          </a:p>
          <a:p>
            <a:pPr lvl="1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Всем переболеть 60% (28 000 чел в Реже)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ковид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1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Тем кто не переболел – сделать прививки (вакцинация).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Часть переболела  + остальные делают прививки (Вакцинация) = Коллективный иммунитет – эпидемия закончится.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23728" y="620688"/>
            <a:ext cx="4896544" cy="27280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4967007"/>
            <a:ext cx="1578418" cy="15784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5173116"/>
            <a:ext cx="1860624" cy="15711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9010" y="188640"/>
            <a:ext cx="8229600" cy="550984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5. Получение иммунитета через болезнь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4000" dirty="0" smtClean="0"/>
              <a:t/>
            </a:r>
            <a:br>
              <a:rPr lang="ru-RU" sz="4000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739624"/>
            <a:ext cx="8467090" cy="4561584"/>
          </a:xfrm>
        </p:spPr>
        <p:txBody>
          <a:bodyPr>
            <a:normAutofit fontScale="77500" lnSpcReduction="20000"/>
          </a:bodyPr>
          <a:lstStyle/>
          <a:p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Ковид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попадает в организм и начинает его разрушать.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Имунная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система с ним борется путем выработки антител. После выздоровления антитела остаются и в случае повторного заражения уже борются с КОВИД.</a:t>
            </a:r>
          </a:p>
          <a:p>
            <a:pPr lvl="0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(+)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60-70% в легкой и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безсимптомной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форме</a:t>
            </a:r>
          </a:p>
          <a:p>
            <a:pPr lvl="0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(-)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30-40% в средней и тяжёлой форме. Те кто переболел и выжил считают, что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они побывали в АДУ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Высокая летальность т.к. вирус утяжеляет течение хронических заболеваний.</a:t>
            </a:r>
          </a:p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Остаются тяжёлые последствия после КОВИД , которые пока до конца не изучены.</a:t>
            </a:r>
          </a:p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Заболевший КОВИД опасность для окружающих. Проблема для родственников.</a:t>
            </a:r>
          </a:p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Не стойкий иммунитет. Уже есть случаи повторного заражения КОВИД.</a:t>
            </a:r>
          </a:p>
          <a:p>
            <a:pPr lvl="0"/>
            <a:r>
              <a:rPr lang="ru-RU" sz="2800" b="1" i="1" u="sng" dirty="0" smtClean="0">
                <a:latin typeface="Times New Roman" pitchFamily="18" charset="0"/>
                <a:cs typeface="Times New Roman" pitchFamily="18" charset="0"/>
              </a:rPr>
              <a:t>Слишком дорогая цена за иммунитет.</a:t>
            </a:r>
            <a:endParaRPr lang="ru-RU" sz="2800" u="sng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6. Получение иммунитета через вакцинацию</a:t>
            </a:r>
            <a:r>
              <a:rPr lang="ru-RU" sz="3200" b="1" dirty="0" smtClean="0"/>
              <a:t>:</a:t>
            </a:r>
            <a:br>
              <a:rPr lang="ru-RU" sz="3200" b="1" dirty="0" smtClean="0"/>
            </a:b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Вакцинирование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искусственная выработка иммунитета с помощью вакцины, без перенесённого заболевания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3140968"/>
            <a:ext cx="5508104" cy="31037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4149080"/>
            <a:ext cx="3869114" cy="25794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7. Как действует вакцина.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2142" y="764812"/>
            <a:ext cx="8229600" cy="3185489"/>
          </a:xfrm>
        </p:spPr>
        <p:txBody>
          <a:bodyPr>
            <a:normAutofit lnSpcReduction="10000"/>
          </a:bodyPr>
          <a:lstStyle/>
          <a:p>
            <a:pPr lvl="0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 вакцине нет вируса. </a:t>
            </a:r>
          </a:p>
          <a:p>
            <a:pPr lvl="0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Там содержится только часть убитого вируса КОВИД в котором присутствует антиген. </a:t>
            </a:r>
          </a:p>
          <a:p>
            <a:pPr lvl="0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На антиген  вируса КОВИД  в организме вырабатываются антитела и формируется иммунитет (защита от внедрённого вируса)</a:t>
            </a:r>
          </a:p>
          <a:p>
            <a:pPr lvl="0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 случае заражения, когда вирус попадает в организм его уже «ждут» А/Т , которые сразу его начинают уничтожать. Болезнь не начинается или протекает в лёгкой форме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348880"/>
            <a:ext cx="5742115" cy="36718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8. Люди опасаются ставить вакцину от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ковид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Потому что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она – новая.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Всё новое настораживает</a:t>
            </a:r>
          </a:p>
          <a:p>
            <a:pPr marL="0" indent="0">
              <a:buNone/>
            </a:pPr>
            <a:endParaRPr lang="ru-RU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836712"/>
            <a:ext cx="1833343" cy="205225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9. Бояться её не стоит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65492"/>
            <a:ext cx="5770984" cy="5199812"/>
          </a:xfrm>
        </p:spPr>
        <p:txBody>
          <a:bodyPr>
            <a:normAutofit/>
          </a:bodyPr>
          <a:lstStyle/>
          <a:p>
            <a:pPr lvl="0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(+)  Вакцина такая же как от гриппа</a:t>
            </a:r>
          </a:p>
          <a:p>
            <a:pPr lvl="0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Случаев осложнения не больше чем от обыкновенной вакцины т.е. минимальное количество.</a:t>
            </a:r>
          </a:p>
          <a:p>
            <a:pPr lvl="0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Большой опыт создания вакцин. Я доверяю нашим учёным. Советская школа считается лучшей в мире.</a:t>
            </a:r>
          </a:p>
          <a:p>
            <a:pPr lvl="0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Стойкий и длительный иммунитет.</a:t>
            </a:r>
          </a:p>
          <a:p>
            <a:pPr lvl="0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Завершен цикл испытаний. Более  1,5 млн. привитых в России. 7 тыс. в Свердловской области. Осложнений нет.</a:t>
            </a:r>
          </a:p>
          <a:p>
            <a:pPr lvl="0"/>
            <a:r>
              <a:rPr lang="ru-RU" sz="2200" b="1" i="1" u="sng" dirty="0" smtClean="0">
                <a:latin typeface="Times New Roman" pitchFamily="18" charset="0"/>
                <a:cs typeface="Times New Roman" pitchFamily="18" charset="0"/>
              </a:rPr>
              <a:t>У каждого теперь появился Выбор – ждать когда заболеть </a:t>
            </a:r>
            <a:r>
              <a:rPr lang="ru-RU" sz="2200" b="1" i="1" u="sng" dirty="0" err="1" smtClean="0">
                <a:latin typeface="Times New Roman" pitchFamily="18" charset="0"/>
                <a:cs typeface="Times New Roman" pitchFamily="18" charset="0"/>
              </a:rPr>
              <a:t>Ковид</a:t>
            </a:r>
            <a:r>
              <a:rPr lang="ru-RU" sz="2200" b="1" i="1" u="sng" dirty="0" smtClean="0">
                <a:latin typeface="Times New Roman" pitchFamily="18" charset="0"/>
                <a:cs typeface="Times New Roman" pitchFamily="18" charset="0"/>
              </a:rPr>
              <a:t> или привиться и не заболеть.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10. ИНФОРМАЦИЯ О ВАКЦИНЕ: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363272" cy="5544616"/>
          </a:xfrm>
        </p:spPr>
        <p:txBody>
          <a:bodyPr>
            <a:normAutofit lnSpcReduction="10000"/>
          </a:bodyPr>
          <a:lstStyle/>
          <a:p>
            <a:pPr lvl="0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«Гам –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КОВИД-Вак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» это "СПУТНИК -V"</a:t>
            </a:r>
          </a:p>
          <a:p>
            <a:pPr lvl="0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Иммунитет от </a:t>
            </a:r>
            <a:r>
              <a:rPr lang="ru-RU" sz="2200" b="1" u="sng" dirty="0" smtClean="0">
                <a:latin typeface="Times New Roman" pitchFamily="18" charset="0"/>
                <a:cs typeface="Times New Roman" pitchFamily="18" charset="0"/>
              </a:rPr>
              <a:t>8 месяцев до 2 лет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Эффективность </a:t>
            </a:r>
            <a:r>
              <a:rPr lang="ru-RU" sz="2200" b="1" u="sng" dirty="0" smtClean="0">
                <a:latin typeface="Times New Roman" pitchFamily="18" charset="0"/>
                <a:cs typeface="Times New Roman" pitchFamily="18" charset="0"/>
              </a:rPr>
              <a:t>92%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Полностью безопасна. Заболеть от прививки КОВИД полностью исключено, так как в её составе нет живого носителя КОВИД.</a:t>
            </a:r>
          </a:p>
          <a:p>
            <a:pPr lvl="0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Хранение в виде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замороженного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раствора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200" b="1" u="sng" dirty="0" smtClean="0">
                <a:latin typeface="Times New Roman" pitchFamily="18" charset="0"/>
                <a:cs typeface="Times New Roman" pitchFamily="18" charset="0"/>
              </a:rPr>
              <a:t>18 С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Размораживание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при комнатной температуре </a:t>
            </a:r>
            <a:r>
              <a:rPr lang="ru-RU" sz="2200" b="1" u="sng" dirty="0" smtClean="0">
                <a:latin typeface="Times New Roman" pitchFamily="18" charset="0"/>
                <a:cs typeface="Times New Roman" pitchFamily="18" charset="0"/>
              </a:rPr>
              <a:t>15-20 минут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Флакон на </a:t>
            </a:r>
            <a:r>
              <a:rPr lang="ru-RU" sz="2200" b="1" u="sng" dirty="0" smtClean="0">
                <a:latin typeface="Times New Roman" pitchFamily="18" charset="0"/>
                <a:cs typeface="Times New Roman" pitchFamily="18" charset="0"/>
              </a:rPr>
              <a:t>5 доз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Хранение после вскрытия не более </a:t>
            </a:r>
            <a:r>
              <a:rPr lang="ru-RU" sz="2200" b="1" u="sng" dirty="0" smtClean="0">
                <a:latin typeface="Times New Roman" pitchFamily="18" charset="0"/>
                <a:cs typeface="Times New Roman" pitchFamily="18" charset="0"/>
              </a:rPr>
              <a:t>2х часов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Только внутримышечно в дельтовидную мышцу плеча.</a:t>
            </a:r>
          </a:p>
          <a:p>
            <a:pPr lvl="0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Компонент – I 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Компонент –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вводят через 21 день после первого компонента</a:t>
            </a:r>
          </a:p>
          <a:p>
            <a:pPr lvl="0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Гуморальный и клеточный иммунитет формируется </a:t>
            </a:r>
            <a:r>
              <a:rPr lang="ru-RU" sz="2200" b="1" u="sng" dirty="0" smtClean="0">
                <a:latin typeface="Times New Roman" pitchFamily="18" charset="0"/>
                <a:cs typeface="Times New Roman" pitchFamily="18" charset="0"/>
              </a:rPr>
              <a:t>на 42 день.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Взрослым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u="sng" dirty="0" smtClean="0">
                <a:latin typeface="Times New Roman" pitchFamily="18" charset="0"/>
                <a:cs typeface="Times New Roman" pitchFamily="18" charset="0"/>
              </a:rPr>
              <a:t>18</a:t>
            </a:r>
            <a:r>
              <a:rPr lang="ru-RU" sz="2200" b="1" u="sng" dirty="0" smtClean="0">
                <a:latin typeface="Times New Roman" pitchFamily="18" charset="0"/>
                <a:cs typeface="Times New Roman" pitchFamily="18" charset="0"/>
              </a:rPr>
              <a:t>-60+ лет.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Срок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выработки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иммунитета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u="sng" dirty="0" smtClean="0">
                <a:latin typeface="Times New Roman" pitchFamily="18" charset="0"/>
                <a:cs typeface="Times New Roman" pitchFamily="18" charset="0"/>
              </a:rPr>
              <a:t>42 </a:t>
            </a:r>
            <a:r>
              <a:rPr lang="en-US" sz="2200" b="1" u="sng" dirty="0" err="1" smtClean="0">
                <a:latin typeface="Times New Roman" pitchFamily="18" charset="0"/>
                <a:cs typeface="Times New Roman" pitchFamily="18" charset="0"/>
              </a:rPr>
              <a:t>после</a:t>
            </a:r>
            <a:r>
              <a:rPr lang="en-US" sz="2200" b="1" u="sng" dirty="0" smtClean="0"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en-US" sz="2200" b="1" u="sng" dirty="0" err="1" smtClean="0">
                <a:latin typeface="Times New Roman" pitchFamily="18" charset="0"/>
                <a:cs typeface="Times New Roman" pitchFamily="18" charset="0"/>
              </a:rPr>
              <a:t>этапа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11. ПРОТИВОПОКАЗАНИЯ:    (практически нет)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28"/>
            <a:ext cx="5266928" cy="4664568"/>
          </a:xfrm>
        </p:spPr>
        <p:txBody>
          <a:bodyPr>
            <a:normAutofit/>
          </a:bodyPr>
          <a:lstStyle/>
          <a:p>
            <a:pPr lvl="0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Тяжелые аллергические реакции в анамнезе</a:t>
            </a:r>
          </a:p>
          <a:p>
            <a:pPr lvl="0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Острые заболевания ( инфекционные и не инфекционные). Только через 2-4 недели после выздоровления.</a:t>
            </a:r>
          </a:p>
          <a:p>
            <a:pPr lvl="0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Обострения хронических заболеваний .Только через 2-4 недели после начала ремиссии.</a:t>
            </a:r>
          </a:p>
          <a:p>
            <a:pPr lvl="0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Беременность и период грудного вскармливания</a:t>
            </a: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2924944"/>
            <a:ext cx="2625756" cy="3501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12. КТО ПРИВИВАЕТСЯ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0420" y="1052736"/>
            <a:ext cx="8504067" cy="2808312"/>
          </a:xfrm>
        </p:spPr>
        <p:txBody>
          <a:bodyPr/>
          <a:lstStyle/>
          <a:p>
            <a:pPr lvl="0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Лица  с 18-60+ лет не болевшие КОВИД и не имеющие антител</a:t>
            </a:r>
          </a:p>
          <a:p>
            <a:pPr lvl="0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Не имеющие противопоказаний</a:t>
            </a:r>
          </a:p>
          <a:p>
            <a:pPr lvl="0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Переболевшие КОВИД спустя 6 месяцев и не имеющих антитела</a:t>
            </a:r>
          </a:p>
          <a:p>
            <a:pPr lvl="0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Имеются приоритеты входит в «Национальный календарь прививок»</a:t>
            </a:r>
          </a:p>
          <a:p>
            <a:pPr lvl="0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ПРИОРИТЕТЫ: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3356992"/>
            <a:ext cx="4617582" cy="32644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366" y="975065"/>
            <a:ext cx="5179993" cy="31740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13. НЕ ПРИВИВАЮТСЯ: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5616" y="4509120"/>
            <a:ext cx="8229600" cy="1900808"/>
          </a:xfrm>
        </p:spPr>
        <p:txBody>
          <a:bodyPr>
            <a:normAutofit/>
          </a:bodyPr>
          <a:lstStyle/>
          <a:p>
            <a:pPr lvl="0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Перенёсшие КОВИД в течении 6 месяцев</a:t>
            </a:r>
          </a:p>
          <a:p>
            <a:pPr lvl="0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имеющие антитела в анализах</a:t>
            </a:r>
          </a:p>
          <a:p>
            <a:pPr lvl="0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Имеющие температуру на момент вакцинации выше 37С</a:t>
            </a:r>
            <a:endParaRPr lang="ru-RU" sz="2200" dirty="0"/>
          </a:p>
          <a:p>
            <a:pPr lvl="0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Заболевшие КОВИД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3284984"/>
            <a:ext cx="3872859" cy="33664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14. ВОЗМОЖНЫЕ ОСЛОЖНЕНИЯ (Только 1-3 сутки)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764903"/>
          </a:xfrm>
        </p:spPr>
        <p:txBody>
          <a:bodyPr>
            <a:normAutofit lnSpcReduction="10000"/>
          </a:bodyPr>
          <a:lstStyle/>
          <a:p>
            <a:pPr lvl="0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Небольшой озноб,</a:t>
            </a:r>
          </a:p>
          <a:p>
            <a:pPr lvl="0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Повышение температуры тела</a:t>
            </a:r>
          </a:p>
          <a:p>
            <a:pPr lvl="0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Слабость </a:t>
            </a:r>
          </a:p>
          <a:p>
            <a:pPr lvl="0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Ломота в суставах</a:t>
            </a:r>
          </a:p>
          <a:p>
            <a:pPr lvl="0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Общее недомогание</a:t>
            </a:r>
          </a:p>
          <a:p>
            <a:pPr lvl="0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Головная боль</a:t>
            </a:r>
          </a:p>
          <a:p>
            <a:pPr lvl="0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Аллергическая реакция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082924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15. Вакцинация против КОВИД не отменяет для привитого пациента необходимость носить маску и перчатки, а также соблюдать социальную дистанцию (т.к. 8% эффекта от прививки может не быть)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876"/>
            <a:ext cx="8229600" cy="2554287"/>
          </a:xfrm>
        </p:spPr>
        <p:txBody>
          <a:bodyPr/>
          <a:lstStyle/>
          <a:p>
            <a:pPr>
              <a:buNone/>
            </a:pPr>
            <a:r>
              <a:rPr lang="ru-RU" b="1" i="1" dirty="0" smtClean="0"/>
              <a:t> 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662611"/>
            <a:ext cx="2736304" cy="2736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662611"/>
            <a:ext cx="2774264" cy="27927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9310"/>
            <a:ext cx="8229600" cy="243385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16. Организация вакцинации в коллективе:</a:t>
            </a:r>
            <a:r>
              <a:rPr lang="ru-RU" sz="3100" dirty="0" smtClean="0"/>
              <a:t/>
            </a:r>
            <a:br>
              <a:rPr lang="ru-RU" sz="3100" dirty="0" smtClean="0"/>
            </a:br>
            <a:endParaRPr lang="ru-RU" sz="31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56205"/>
            <a:ext cx="6203032" cy="5904657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ru-RU" dirty="0" smtClean="0"/>
          </a:p>
          <a:p>
            <a:pPr lvl="0"/>
            <a:r>
              <a:rPr lang="ru-RU" sz="8800" b="1" u="sng" dirty="0" smtClean="0">
                <a:latin typeface="Times New Roman" pitchFamily="18" charset="0"/>
                <a:cs typeface="Times New Roman" pitchFamily="18" charset="0"/>
              </a:rPr>
              <a:t>Бесплатная для всех</a:t>
            </a:r>
            <a:endParaRPr lang="ru-RU" sz="88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8800" dirty="0" smtClean="0">
                <a:latin typeface="Times New Roman" pitchFamily="18" charset="0"/>
                <a:cs typeface="Times New Roman" pitchFamily="18" charset="0"/>
              </a:rPr>
              <a:t>Разъяснительная работа с коллективом. Начата  </a:t>
            </a:r>
            <a:r>
              <a:rPr lang="ru-RU" sz="8800" b="1" dirty="0" smtClean="0">
                <a:latin typeface="Times New Roman" pitchFamily="18" charset="0"/>
                <a:cs typeface="Times New Roman" pitchFamily="18" charset="0"/>
              </a:rPr>
              <a:t>активная </a:t>
            </a:r>
            <a:r>
              <a:rPr lang="ru-RU" sz="8800" b="1" dirty="0" err="1" smtClean="0">
                <a:latin typeface="Times New Roman" pitchFamily="18" charset="0"/>
                <a:cs typeface="Times New Roman" pitchFamily="18" charset="0"/>
              </a:rPr>
              <a:t>антипрививочная</a:t>
            </a:r>
            <a:r>
              <a:rPr lang="ru-RU" sz="8800" b="1" dirty="0" smtClean="0">
                <a:latin typeface="Times New Roman" pitchFamily="18" charset="0"/>
                <a:cs typeface="Times New Roman" pitchFamily="18" charset="0"/>
              </a:rPr>
              <a:t> компания</a:t>
            </a:r>
            <a:r>
              <a:rPr lang="ru-RU" sz="8800" dirty="0" smtClean="0">
                <a:latin typeface="Times New Roman" pitchFamily="18" charset="0"/>
                <a:cs typeface="Times New Roman" pitchFamily="18" charset="0"/>
              </a:rPr>
              <a:t> (как с масками). У нас есть все шансы повторно "наступить на грабли".</a:t>
            </a:r>
          </a:p>
          <a:p>
            <a:pPr lvl="0"/>
            <a:r>
              <a:rPr lang="ru-RU" sz="8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800" b="1" u="sng" dirty="0" smtClean="0">
                <a:latin typeface="Times New Roman" pitchFamily="18" charset="0"/>
                <a:cs typeface="Times New Roman" pitchFamily="18" charset="0"/>
              </a:rPr>
              <a:t>Составить списки желающих привиться.</a:t>
            </a:r>
            <a:endParaRPr lang="ru-RU" sz="88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8800" dirty="0" smtClean="0">
                <a:latin typeface="Times New Roman" pitchFamily="18" charset="0"/>
                <a:cs typeface="Times New Roman" pitchFamily="18" charset="0"/>
              </a:rPr>
              <a:t> Проведение обследования на наличие антител не обязательно.</a:t>
            </a:r>
          </a:p>
          <a:p>
            <a:pPr lvl="0"/>
            <a:r>
              <a:rPr lang="ru-RU" sz="8800" dirty="0" smtClean="0">
                <a:latin typeface="Times New Roman" pitchFamily="18" charset="0"/>
                <a:cs typeface="Times New Roman" pitchFamily="18" charset="0"/>
              </a:rPr>
              <a:t>Направить списки в ЦРБ.</a:t>
            </a:r>
          </a:p>
          <a:p>
            <a:pPr lvl="0"/>
            <a:r>
              <a:rPr lang="ru-RU" sz="8800" dirty="0" smtClean="0">
                <a:latin typeface="Times New Roman" pitchFamily="18" charset="0"/>
                <a:cs typeface="Times New Roman" pitchFamily="18" charset="0"/>
              </a:rPr>
              <a:t>Проведение первой прививки:</a:t>
            </a:r>
          </a:p>
          <a:p>
            <a:pPr marL="432000" indent="342900">
              <a:buNone/>
            </a:pPr>
            <a:r>
              <a:rPr lang="ru-RU" sz="8800" dirty="0" smtClean="0">
                <a:latin typeface="Times New Roman" pitchFamily="18" charset="0"/>
                <a:cs typeface="Times New Roman" pitchFamily="18" charset="0"/>
              </a:rPr>
              <a:t>- Организованно по 5 чел. (1 флакон) прийти в центр прививки (не как с гриппом)</a:t>
            </a:r>
          </a:p>
          <a:p>
            <a:pPr marL="432000" indent="342900">
              <a:buNone/>
            </a:pPr>
            <a:r>
              <a:rPr lang="ru-RU" sz="8800" dirty="0" smtClean="0">
                <a:latin typeface="Times New Roman" pitchFamily="18" charset="0"/>
                <a:cs typeface="Times New Roman" pitchFamily="18" charset="0"/>
              </a:rPr>
              <a:t>- Заполнение анкеты</a:t>
            </a:r>
          </a:p>
          <a:p>
            <a:pPr marL="432000" indent="342900">
              <a:buNone/>
            </a:pPr>
            <a:r>
              <a:rPr lang="ru-RU" sz="8800" dirty="0" smtClean="0">
                <a:latin typeface="Times New Roman" pitchFamily="18" charset="0"/>
                <a:cs typeface="Times New Roman" pitchFamily="18" charset="0"/>
              </a:rPr>
              <a:t>- Заполнение информированного добровольного согласия</a:t>
            </a:r>
          </a:p>
          <a:p>
            <a:pPr marL="432000" indent="342900">
              <a:buNone/>
            </a:pPr>
            <a:r>
              <a:rPr lang="ru-RU" sz="8800" dirty="0" smtClean="0">
                <a:latin typeface="Times New Roman" pitchFamily="18" charset="0"/>
                <a:cs typeface="Times New Roman" pitchFamily="18" charset="0"/>
              </a:rPr>
              <a:t>- Получить памятку с информационным материалом</a:t>
            </a:r>
          </a:p>
          <a:p>
            <a:pPr marL="432000" indent="342900">
              <a:buNone/>
            </a:pPr>
            <a:r>
              <a:rPr lang="ru-RU" sz="8800" dirty="0" smtClean="0">
                <a:latin typeface="Times New Roman" pitchFamily="18" charset="0"/>
                <a:cs typeface="Times New Roman" pitchFamily="18" charset="0"/>
              </a:rPr>
              <a:t>- Сделать прививку</a:t>
            </a:r>
          </a:p>
          <a:p>
            <a:pPr marL="432000" indent="342900">
              <a:buNone/>
            </a:pPr>
            <a:r>
              <a:rPr lang="ru-RU" sz="8800" dirty="0" smtClean="0">
                <a:latin typeface="Times New Roman" pitchFamily="18" charset="0"/>
                <a:cs typeface="Times New Roman" pitchFamily="18" charset="0"/>
              </a:rPr>
              <a:t>- Наблюдаться 3 дня</a:t>
            </a:r>
          </a:p>
          <a:p>
            <a:pPr lvl="0"/>
            <a:r>
              <a:rPr lang="ru-RU" sz="8800" dirty="0" smtClean="0">
                <a:latin typeface="Times New Roman" pitchFamily="18" charset="0"/>
                <a:cs typeface="Times New Roman" pitchFamily="18" charset="0"/>
              </a:rPr>
              <a:t>Проведение второй прививки.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1628800"/>
            <a:ext cx="2507312" cy="37890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214314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17.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Необходимо беречься 42 дня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 Возможно заболевание КОВИД в период проведения вакцинации т.к. иммунитет выработается только на 42 день.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2780928"/>
            <a:ext cx="4968552" cy="37820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08721"/>
            <a:ext cx="7772400" cy="2691730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b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Будьте здоровы!</a:t>
            </a:r>
            <a:endParaRPr lang="ru-RU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725144"/>
            <a:ext cx="6400800" cy="1728192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07611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2997</TotalTime>
  <Words>884</Words>
  <Application>Microsoft Office PowerPoint</Application>
  <PresentationFormat>Экран (4:3)</PresentationFormat>
  <Paragraphs>109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 Вакцинация от ковида </vt:lpstr>
      <vt:lpstr>Развеять эти заблуждения:</vt:lpstr>
      <vt:lpstr> 3. Что такое иммунитет? </vt:lpstr>
      <vt:lpstr>4. Что такое коллективный иммунитет</vt:lpstr>
      <vt:lpstr> 5. Получение иммунитета через болезнь: </vt:lpstr>
      <vt:lpstr> 6. Получение иммунитета через вакцинацию: </vt:lpstr>
      <vt:lpstr> 7. Как действует вакцина. </vt:lpstr>
      <vt:lpstr>8. Люди опасаются ставить вакцину от ковид.</vt:lpstr>
      <vt:lpstr>9. Бояться её не стоит</vt:lpstr>
      <vt:lpstr> 10. ИНФОРМАЦИЯ О ВАКЦИНЕ: </vt:lpstr>
      <vt:lpstr> 11. ПРОТИВОПОКАЗАНИЯ:    (практически нет) </vt:lpstr>
      <vt:lpstr> 12. КТО ПРИВИВАЕТСЯ </vt:lpstr>
      <vt:lpstr> 13. НЕ ПРИВИВАЮТСЯ: </vt:lpstr>
      <vt:lpstr> 14. ВОЗМОЖНЫЕ ОСЛОЖНЕНИЯ (Только 1-3 сутки) </vt:lpstr>
      <vt:lpstr>15. Вакцинация против КОВИД не отменяет для привитого пациента необходимость носить маску и перчатки, а также соблюдать социальную дистанцию (т.к. 8% эффекта от прививки может не быть)</vt:lpstr>
      <vt:lpstr>16. Организация вакцинации в коллективе: </vt:lpstr>
      <vt:lpstr>17. Необходимо беречься 42 дня Возможно заболевание КОВИД в период проведения вакцинации т.к. иммунитет выработается только на 42 день.</vt:lpstr>
      <vt:lpstr>Спасибо за внимание!   Будьте здоровы!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Отдел экологической безопасности</dc:title>
  <dc:creator>Макроносова Н.А.</dc:creator>
  <cp:lastModifiedBy>1</cp:lastModifiedBy>
  <cp:revision>258</cp:revision>
  <cp:lastPrinted>2019-01-25T10:03:32Z</cp:lastPrinted>
  <dcterms:created xsi:type="dcterms:W3CDTF">2016-02-05T03:16:48Z</dcterms:created>
  <dcterms:modified xsi:type="dcterms:W3CDTF">2021-02-15T06:33:29Z</dcterms:modified>
</cp:coreProperties>
</file>