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305" r:id="rId4"/>
    <p:sldId id="291" r:id="rId5"/>
    <p:sldId id="292" r:id="rId6"/>
    <p:sldId id="302" r:id="rId7"/>
    <p:sldId id="308" r:id="rId8"/>
    <p:sldId id="307" r:id="rId9"/>
    <p:sldId id="298" r:id="rId10"/>
    <p:sldId id="296" r:id="rId11"/>
    <p:sldId id="309" r:id="rId12"/>
    <p:sldId id="310" r:id="rId13"/>
    <p:sldId id="313" r:id="rId14"/>
    <p:sldId id="287" r:id="rId15"/>
    <p:sldId id="297" r:id="rId16"/>
    <p:sldId id="312" r:id="rId17"/>
    <p:sldId id="311" r:id="rId18"/>
    <p:sldId id="258" r:id="rId19"/>
    <p:sldId id="274" r:id="rId20"/>
    <p:sldId id="293" r:id="rId21"/>
    <p:sldId id="276" r:id="rId22"/>
    <p:sldId id="31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41E9-66F0-477F-83EA-0C59E851E12B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1A64-9A68-4323-8F61-FA099E1C575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41E9-66F0-477F-83EA-0C59E851E12B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1A64-9A68-4323-8F61-FA099E1C5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41E9-66F0-477F-83EA-0C59E851E12B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1A64-9A68-4323-8F61-FA099E1C5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41E9-66F0-477F-83EA-0C59E851E12B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1A64-9A68-4323-8F61-FA099E1C5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41E9-66F0-477F-83EA-0C59E851E12B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1A64-9A68-4323-8F61-FA099E1C575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41E9-66F0-477F-83EA-0C59E851E12B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1A64-9A68-4323-8F61-FA099E1C5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41E9-66F0-477F-83EA-0C59E851E12B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1A64-9A68-4323-8F61-FA099E1C575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41E9-66F0-477F-83EA-0C59E851E12B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1A64-9A68-4323-8F61-FA099E1C5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41E9-66F0-477F-83EA-0C59E851E12B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1A64-9A68-4323-8F61-FA099E1C5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41E9-66F0-477F-83EA-0C59E851E12B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1A64-9A68-4323-8F61-FA099E1C575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41E9-66F0-477F-83EA-0C59E851E12B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1A64-9A68-4323-8F61-FA099E1C5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00B41E9-66F0-477F-83EA-0C59E851E12B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AAF1A64-9A68-4323-8F61-FA099E1C575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43_%D0%B3%D0%BE%D0%B4" TargetMode="External"/><Relationship Id="rId2" Type="http://schemas.openxmlformats.org/officeDocument/2006/relationships/hyperlink" Target="https://ru.wikipedia.org/wiki/24_%D0%BC%D0%B0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ru.wikipedia.org/wiki/%D0%93%D0%B5%D1%80%D0%BE%D0%B9_%D0%A1%D0%BE%D0%B2%D0%B5%D1%82%D1%81%D0%BA%D0%BE%D0%B3%D0%BE_%D0%A1%D0%BE%D1%8E%D0%B7%D0%B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59_%D0%B3%D0%BE%D0%B4" TargetMode="External"/><Relationship Id="rId2" Type="http://schemas.openxmlformats.org/officeDocument/2006/relationships/hyperlink" Target="https://ru.wikipedia.org/wiki/1951_%D0%B3%D0%BE%D0%B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C%D0%BE%D1%81%D0%BA%D0%BE%D0%B2%D1%81%D0%BA%D0%B0%D1%8F_%D0%BE%D0%B1%D0%BB%D0%B0%D1%81%D1%82%D1%8C" TargetMode="External"/><Relationship Id="rId5" Type="http://schemas.openxmlformats.org/officeDocument/2006/relationships/hyperlink" Target="https://ru.wikipedia.org/wiki/%D0%96%D1%83%D0%BA%D0%BE%D0%B2%D1%81%D0%BA%D0%B8%D0%B9_(%D0%9C%D0%BE%D1%81%D0%BA%D0%BE%D0%B2%D1%81%D0%BA%D0%B0%D1%8F_%D0%BE%D0%B1%D0%BB%D0%B0%D1%81%D1%82%D1%8C)" TargetMode="External"/><Relationship Id="rId4" Type="http://schemas.openxmlformats.org/officeDocument/2006/relationships/hyperlink" Target="https://ru.wikipedia.org/wiki/%D0%9C%D0%BE%D1%81%D0%BA%D0%B2%D0%B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5%D0%B4%D0%B0%D0%BB%D1%8C_%C2%AB%D0%97%D0%B0_%D0%B1%D0%BE%D0%B5%D0%B2%D1%8B%D0%B5_%D0%B7%D0%B0%D1%81%D0%BB%D1%83%D0%B3%D0%B8%C2%BB" TargetMode="External"/><Relationship Id="rId13" Type="http://schemas.openxmlformats.org/officeDocument/2006/relationships/hyperlink" Target="https://ru.wikipedia.org/wiki/%D0%9F%D0%BE%D1%87%D1%91%D1%82%D0%BD%D1%8B%D0%B9_%D0%B3%D1%80%D0%B0%D0%B6%D0%B4%D0%B0%D0%BD%D0%B8%D0%BD_%D0%B3%D0%BE%D1%80%D0%BE%D0%B4%D0%B0_%D0%91%D0%B5%D0%BB%D1%8C%D1%86%D1%8B" TargetMode="External"/><Relationship Id="rId3" Type="http://schemas.openxmlformats.org/officeDocument/2006/relationships/hyperlink" Target="https://ru.wikipedia.org/wiki/%D0%9E%D1%80%D0%B4%D0%B5%D0%BD_%D0%9B%D0%B5%D0%BD%D0%B8%D0%BD%D0%B0" TargetMode="External"/><Relationship Id="rId7" Type="http://schemas.openxmlformats.org/officeDocument/2006/relationships/hyperlink" Target="https://ru.wikipedia.org/wiki/%D0%9E%D1%80%D0%B4%D0%B5%D0%BD_%D0%9A%D1%80%D0%B0%D1%81%D0%BD%D0%BE%D0%B9_%D0%97%D0%B2%D0%B5%D0%B7%D0%B4%D1%8B" TargetMode="External"/><Relationship Id="rId12" Type="http://schemas.openxmlformats.org/officeDocument/2006/relationships/hyperlink" Target="https://ru.wikipedia.org/wiki/%D0%AE%D0%B1%D0%B8%D0%BB%D0%B5%D0%B9%D0%BD%D0%B0%D1%8F_%D0%BC%D0%B5%D0%B4%D0%B0%D0%BB%D1%8C_%C2%AB%D0%A1%D0%BE%D1%80%D0%BE%D0%BA_%D0%BB%D0%B5%D1%82_%D0%9F%D0%BE%D0%B1%D0%B5%D0%B4%D1%8B_%D0%B2_%D0%92%D0%B5%D0%BB%D0%B8%D0%BA%D0%BE%D0%B9_%D0%9E%D1%82%D0%B5%D1%87%D0%B5%D1%81%D1%82%D0%B2%D0%B5%D0%BD%D0%BD%D0%BE%D0%B9_%D0%B2%D0%BE%D0%B9%D0%BD%D0%B5_1941%E2%80%941945_%D0%B3%D0%B3.%C2%BB" TargetMode="External"/><Relationship Id="rId2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E%D1%80%D0%B4%D0%B5%D0%BD_%D0%9E%D1%82%D0%B5%D1%87%D0%B5%D1%81%D1%82%D0%B2%D0%B5%D0%BD%D0%BD%D0%BE%D0%B9_%D0%B2%D0%BE%D0%B9%D0%BD%D1%8B" TargetMode="External"/><Relationship Id="rId11" Type="http://schemas.openxmlformats.org/officeDocument/2006/relationships/hyperlink" Target="https://ru.wikipedia.org/wiki/%D0%AE%D0%B1%D0%B8%D0%BB%D0%B5%D0%B9%D0%BD%D0%B0%D1%8F_%D0%BC%D0%B5%D0%B4%D0%B0%D0%BB%D1%8C_%C2%AB%D0%A2%D1%80%D0%B8%D0%B4%D1%86%D0%B0%D1%82%D1%8C_%D0%BB%D0%B5%D1%82_%D0%9F%D0%BE%D0%B1%D0%B5%D0%B4%D1%8B_%D0%B2_%D0%92%D0%B5%D0%BB%D0%B8%D0%BA%D0%BE%D0%B9_%D0%9E%D1%82%D0%B5%D1%87%D0%B5%D1%81%D1%82%D0%B2%D0%B5%D0%BD%D0%BD%D0%BE%D0%B9_%D0%B2%D0%BE%D0%B9%D0%BD%D0%B5_1941%E2%80%941945_%D0%B3%D0%B3.%C2%BB" TargetMode="External"/><Relationship Id="rId5" Type="http://schemas.openxmlformats.org/officeDocument/2006/relationships/hyperlink" Target="https://ru.wikipedia.org/wiki/%D0%9E%D1%80%D0%B4%D0%B5%D0%BD_%D0%90%D0%BB%D0%B5%D0%BA%D1%81%D0%B0%D0%BD%D0%B4%D1%80%D0%B0_%D0%9D%D0%B5%D0%B2%D1%81%D0%BA%D0%BE%D0%B3%D0%BE_(%D0%A1%D0%A1%D0%A1%D0%A0)" TargetMode="External"/><Relationship Id="rId10" Type="http://schemas.openxmlformats.org/officeDocument/2006/relationships/hyperlink" Target="https://ru.wikipedia.org/wiki/%D0%AE%D0%B1%D0%B8%D0%BB%D0%B5%D0%B9%D0%BD%D0%B0%D1%8F_%D0%BC%D0%B5%D0%B4%D0%B0%D0%BB%D1%8C_%C2%AB%D0%94%D0%B2%D0%B0%D0%B4%D1%86%D0%B0%D1%82%D1%8C_%D0%BB%D0%B5%D1%82_%D0%9F%D0%BE%D0%B1%D0%B5%D0%B4%D1%8B_%D0%B2_%D0%92%D0%B5%D0%BB%D0%B8%D0%BA%D0%BE%D0%B9_%D0%9E%D1%82%D0%B5%D1%87%D0%B5%D1%81%D1%82%D0%B2%D0%B5%D0%BD%D0%BD%D0%BE%D0%B9_%D0%B2%D0%BE%D0%B9%D0%BD%D0%B5_1941%E2%80%941945_%D0%B3%D0%B3.%C2%BB" TargetMode="External"/><Relationship Id="rId4" Type="http://schemas.openxmlformats.org/officeDocument/2006/relationships/hyperlink" Target="https://ru.wikipedia.org/wiki/%D0%9E%D1%80%D0%B4%D0%B5%D0%BD_%D0%9A%D1%80%D0%B0%D1%81%D0%BD%D0%BE%D0%B3%D0%BE_%D0%97%D0%BD%D0%B0%D0%BC%D0%B5%D0%BD%D0%B8" TargetMode="External"/><Relationship Id="rId9" Type="http://schemas.openxmlformats.org/officeDocument/2006/relationships/hyperlink" Target="https://ru.wikipedia.org/wiki/%D0%9C%D0%B5%D0%B4%D0%B0%D0%BB%D1%8C_%C2%AB%D0%97%D0%B0_%D0%BF%D0%BE%D0%B1%D0%B5%D0%B4%D1%83_%D0%BD%D0%B0%D0%B4_%D0%93%D0%B5%D1%80%D0%BC%D0%B0%D0%BD%D0%B8%D0%B5%D0%B9_%D0%B2_%D0%92%D0%B5%D0%BB%D0%B8%D0%BA%D0%BE%D0%B9_%D0%9E%D1%82%D0%B5%D1%87%D0%B5%D1%81%D1%82%D0%B2%D0%B5%D0%BD%D0%BD%D0%BE%D0%B9_%D0%B2%D0%BE%D0%B9%D0%BD%D0%B5_1941%E2%80%941945_%D0%B3%D0%B3.%C2%BB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u.wikipedia.org/wiki/%D0%A4%D0%B0%D0%B9%D0%BB:Rechkalov_GA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90_%D0%B3%D0%BE%D0%B4" TargetMode="External"/><Relationship Id="rId2" Type="http://schemas.openxmlformats.org/officeDocument/2006/relationships/hyperlink" Target="https://ru.wikipedia.org/wiki/20_%D0%B4%D0%B5%D0%BA%D0%B0%D0%B1%D1%80%D1%8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39_%D0%B3%D0%BE%D0%B4" TargetMode="External"/><Relationship Id="rId2" Type="http://schemas.openxmlformats.org/officeDocument/2006/relationships/hyperlink" Target="https://ru.wikipedia.org/wiki/1937_%D0%B3%D0%BE%D0%B4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hyperlink" Target="https://ru.wikipedia.org/wiki/%D0%9A%D0%B8%D1%80%D0%BE%D0%B2%D0%BE%D0%B3%D1%80%D0%B0%D0%B4" TargetMode="External"/><Relationship Id="rId4" Type="http://schemas.openxmlformats.org/officeDocument/2006/relationships/hyperlink" Target="https://ru.wikipedia.org/wiki/16-%D0%B9_%D0%B3%D0%B2%D0%B0%D1%80%D0%B4%D0%B5%D0%B9%D1%81%D0%BA%D0%B8%D0%B9_%D0%B8%D1%81%D1%82%D1%80%D0%B5%D0%B1%D0%B8%D1%82%D0%B5%D0%BB%D1%8C%D0%BD%D1%8B%D0%B9_%D0%B0%D0%B2%D0%B8%D0%B0%D1%86%D0%B8%D0%BE%D0%BD%D0%BD%D1%8B%D0%B9_%D0%BF%D0%BE%D0%BB%D0%B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7_%D0%B8%D1%8E%D0%BD%D1%8F" TargetMode="External"/><Relationship Id="rId7" Type="http://schemas.openxmlformats.org/officeDocument/2006/relationships/hyperlink" Target="https://ru.wikipedia.org/wiki/16-%D0%B9_%D0%B3%D0%B2%D0%B0%D1%80%D0%B4%D0%B5%D0%B9%D1%81%D0%BA%D0%B8%D0%B9_%D0%B8%D1%81%D1%82%D1%80%D0%B5%D0%B1%D0%B8%D1%82%D0%B5%D0%BB%D1%8C%D0%BD%D1%8B%D0%B9_%D0%B0%D0%B2%D0%B8%D0%B0%D1%86%D0%B8%D0%BE%D0%BD%D0%BD%D1%8B%D0%B9_%D0%BF%D0%BE%D0%BB%D0%BA" TargetMode="External"/><Relationship Id="rId2" Type="http://schemas.openxmlformats.org/officeDocument/2006/relationships/hyperlink" Target="https://ru.wikipedia.org/wiki/%D0%98-15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942_%D0%B3%D0%BE%D0%B4" TargetMode="External"/><Relationship Id="rId5" Type="http://schemas.openxmlformats.org/officeDocument/2006/relationships/hyperlink" Target="https://ru.wikipedia.org/wiki/%D0%AF%D0%BA-1" TargetMode="External"/><Relationship Id="rId4" Type="http://schemas.openxmlformats.org/officeDocument/2006/relationships/hyperlink" Target="https://ru.wikipedia.org/wiki/Me-10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43_%D0%B3%D0%BE%D0%B4" TargetMode="External"/><Relationship Id="rId2" Type="http://schemas.openxmlformats.org/officeDocument/2006/relationships/hyperlink" Target="https://ru.wikipedia.org/wiki/%D0%90%D1%8D%D1%80%D0%BE%D0%BA%D0%BE%D0%B1%D1%80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A%D1%83%D0%B1%D0%B0%D0%BD%D1%8C_(%D1%80%D0%B5%D0%B3%D0%B8%D0%BE%D0%BD)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Григорий Андреевич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Речкалов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 </a:t>
            </a:r>
            <a:r>
              <a:rPr lang="ru-RU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3200" b="1" i="1" dirty="0" smtClean="0">
              <a:solidFill>
                <a:srgbClr val="7030A0"/>
              </a:solidFill>
            </a:endParaRP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Годы </a:t>
            </a:r>
            <a:r>
              <a:rPr lang="ru-RU" sz="3200" b="1" i="1" dirty="0">
                <a:solidFill>
                  <a:srgbClr val="7030A0"/>
                </a:solidFill>
              </a:rPr>
              <a:t>жизни: 1920-1990</a:t>
            </a:r>
          </a:p>
        </p:txBody>
      </p:sp>
      <p:pic>
        <p:nvPicPr>
          <p:cNvPr id="4" name="Обнимая_небо_крепкими_рукам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8264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8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7766248" cy="1728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u="sng" dirty="0">
                <a:solidFill>
                  <a:srgbClr val="C00000"/>
                </a:solidFill>
                <a:hlinkClick r:id="rId2" tooltip="24 мая"/>
              </a:rPr>
              <a:t>24 мая</a:t>
            </a:r>
            <a:r>
              <a:rPr lang="ru-RU" sz="3600" b="1" dirty="0">
                <a:solidFill>
                  <a:srgbClr val="C00000"/>
                </a:solidFill>
              </a:rPr>
              <a:t> </a:t>
            </a:r>
            <a:r>
              <a:rPr lang="ru-RU" sz="3600" b="1" u="sng" dirty="0">
                <a:solidFill>
                  <a:srgbClr val="C00000"/>
                </a:solidFill>
                <a:hlinkClick r:id="rId3" tooltip="1943 год"/>
              </a:rPr>
              <a:t>1943 года</a:t>
            </a:r>
            <a:r>
              <a:rPr lang="ru-RU" sz="3600" b="1" dirty="0">
                <a:solidFill>
                  <a:srgbClr val="C00000"/>
                </a:solidFill>
              </a:rPr>
              <a:t> ему было присвоено звание </a:t>
            </a:r>
            <a:r>
              <a:rPr lang="ru-RU" sz="3600" b="1" u="sng" dirty="0">
                <a:solidFill>
                  <a:srgbClr val="C00000"/>
                </a:solidFill>
                <a:hlinkClick r:id="rId4" tooltip="Герой Советского Союза"/>
              </a:rPr>
              <a:t>Героя Советского Союза</a:t>
            </a:r>
            <a:endParaRPr lang="ru-RU" sz="36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E:\речкалов\532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2204864"/>
            <a:ext cx="497433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03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/>
              <a:t>     </a:t>
            </a:r>
            <a:r>
              <a:rPr lang="ru-RU" sz="3200" dirty="0" smtClean="0"/>
              <a:t>К </a:t>
            </a:r>
            <a:r>
              <a:rPr lang="ru-RU" sz="3200" dirty="0"/>
              <a:t>июню 1944 года заместитель командира полка </a:t>
            </a:r>
            <a:r>
              <a:rPr lang="ru-RU" sz="3200" dirty="0" err="1"/>
              <a:t>Речкалов</a:t>
            </a:r>
            <a:r>
              <a:rPr lang="ru-RU" sz="3200" dirty="0"/>
              <a:t> совершил </a:t>
            </a:r>
            <a:r>
              <a:rPr lang="ru-RU" sz="3200" b="1" dirty="0"/>
              <a:t>415</a:t>
            </a:r>
            <a:r>
              <a:rPr lang="ru-RU" sz="3200" dirty="0"/>
              <a:t> боевых вылетов, участвовал в </a:t>
            </a:r>
            <a:r>
              <a:rPr lang="ru-RU" sz="3200" b="1" dirty="0"/>
              <a:t>112 </a:t>
            </a:r>
            <a:r>
              <a:rPr lang="ru-RU" sz="3200" dirty="0"/>
              <a:t>воздушных боях и сбил лично </a:t>
            </a:r>
            <a:r>
              <a:rPr lang="ru-RU" sz="3200" b="1" dirty="0"/>
              <a:t>48</a:t>
            </a:r>
            <a:r>
              <a:rPr lang="ru-RU" sz="3200" dirty="0"/>
              <a:t> самолётов противника и </a:t>
            </a:r>
            <a:r>
              <a:rPr lang="ru-RU" sz="3200" b="1" dirty="0"/>
              <a:t>6</a:t>
            </a:r>
            <a:r>
              <a:rPr lang="ru-RU" sz="3200" dirty="0"/>
              <a:t> в группе.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5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     За </a:t>
            </a:r>
            <a:r>
              <a:rPr lang="ru-RU" sz="3600" dirty="0"/>
              <a:t>время войны им было совершено 450 боевых вылетов, 122 воздушных боя. Дважды удостоен звания Герой Советского Союза. К концу войны он стал самым результативным лётчиком летающим на "</a:t>
            </a:r>
            <a:r>
              <a:rPr lang="ru-RU" sz="3600" dirty="0" err="1" smtClean="0"/>
              <a:t>Аэрокобре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021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6781800" cy="108701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+mn-lt"/>
              </a:rPr>
              <a:t>На этой машине </a:t>
            </a:r>
            <a:r>
              <a:rPr lang="ru-RU" sz="3600" dirty="0" err="1">
                <a:latin typeface="+mn-lt"/>
              </a:rPr>
              <a:t>Речкалов</a:t>
            </a:r>
            <a:r>
              <a:rPr lang="ru-RU" sz="3600" dirty="0">
                <a:latin typeface="+mn-lt"/>
              </a:rPr>
              <a:t> и закончил войну</a:t>
            </a:r>
            <a:r>
              <a:rPr lang="en-US" sz="3600" dirty="0">
                <a:latin typeface="+mn-lt"/>
              </a:rPr>
              <a:t>. </a:t>
            </a:r>
            <a:endParaRPr lang="ru-RU" sz="3600" dirty="0">
              <a:latin typeface="+mn-lt"/>
            </a:endParaRPr>
          </a:p>
        </p:txBody>
      </p:sp>
      <p:pic>
        <p:nvPicPr>
          <p:cNvPr id="4" name="Picture 2" descr="E:\речкалов\rechkal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548680"/>
            <a:ext cx="73388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28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335846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r>
              <a:rPr lang="ru-RU" sz="3200" dirty="0" smtClean="0"/>
              <a:t>После войны Григорий </a:t>
            </a:r>
            <a:r>
              <a:rPr lang="ru-RU" sz="3200" dirty="0" err="1" smtClean="0"/>
              <a:t>Речкалов</a:t>
            </a:r>
            <a:r>
              <a:rPr lang="ru-RU" sz="3200" dirty="0" smtClean="0"/>
              <a:t> продолжал службу в военно-воздушных силах.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В</a:t>
            </a:r>
            <a:r>
              <a:rPr lang="ru-RU" sz="3200" dirty="0" smtClean="0"/>
              <a:t> </a:t>
            </a:r>
            <a:r>
              <a:rPr lang="ru-RU" sz="3200" u="sng" dirty="0" smtClean="0">
                <a:hlinkClick r:id="rId2" tooltip="1951 год"/>
              </a:rPr>
              <a:t>1951 году</a:t>
            </a:r>
            <a:r>
              <a:rPr lang="ru-RU" sz="3200" dirty="0" smtClean="0"/>
              <a:t> окончил Военно-воздушную академию. </a:t>
            </a:r>
          </a:p>
          <a:p>
            <a:r>
              <a:rPr lang="ru-RU" sz="3200" dirty="0" smtClean="0"/>
              <a:t>В </a:t>
            </a:r>
            <a:r>
              <a:rPr lang="ru-RU" sz="3200" u="sng" dirty="0" smtClean="0">
                <a:hlinkClick r:id="rId3" tooltip="1959 год"/>
              </a:rPr>
              <a:t>1959 году</a:t>
            </a:r>
            <a:r>
              <a:rPr lang="ru-RU" sz="3200" dirty="0" smtClean="0"/>
              <a:t> он был уволен в запас. </a:t>
            </a:r>
          </a:p>
          <a:p>
            <a:r>
              <a:rPr lang="ru-RU" sz="3200" dirty="0" smtClean="0"/>
              <a:t>Жил в </a:t>
            </a:r>
            <a:r>
              <a:rPr lang="ru-RU" sz="3200" u="sng" dirty="0" smtClean="0">
                <a:hlinkClick r:id="rId4" tooltip="Москва"/>
              </a:rPr>
              <a:t>Москве</a:t>
            </a:r>
            <a:r>
              <a:rPr lang="ru-RU" sz="3200" dirty="0" smtClean="0"/>
              <a:t>, с 1980 года — в г. </a:t>
            </a:r>
            <a:r>
              <a:rPr lang="ru-RU" sz="3200" u="sng" dirty="0" smtClean="0">
                <a:hlinkClick r:id="rId5" tooltip="Жуковский (Московская область)"/>
              </a:rPr>
              <a:t>Жуковском</a:t>
            </a:r>
            <a:r>
              <a:rPr lang="ru-RU" sz="3200" dirty="0" smtClean="0"/>
              <a:t> </a:t>
            </a:r>
            <a:r>
              <a:rPr lang="ru-RU" sz="3200" u="sng" dirty="0" smtClean="0">
                <a:hlinkClick r:id="rId6" tooltip="Московская область"/>
              </a:rPr>
              <a:t>Московской области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6338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13690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Награды</a:t>
            </a:r>
            <a:endParaRPr lang="ru-RU" dirty="0"/>
          </a:p>
          <a:p>
            <a:r>
              <a:rPr lang="ru-RU" dirty="0"/>
              <a:t>Д</a:t>
            </a:r>
            <a:r>
              <a:rPr lang="ru-RU" dirty="0" smtClean="0"/>
              <a:t>важды </a:t>
            </a:r>
            <a:r>
              <a:rPr lang="ru-RU" u="sng" dirty="0" smtClean="0">
                <a:hlinkClick r:id="rId2" tooltip="Герой Советского Союза"/>
              </a:rPr>
              <a:t>Герой Советского Союза</a:t>
            </a:r>
            <a:endParaRPr lang="ru-RU" sz="3600" dirty="0" smtClean="0"/>
          </a:p>
          <a:p>
            <a:pPr lvl="0"/>
            <a:r>
              <a:rPr lang="ru-RU" u="sng" dirty="0" smtClean="0">
                <a:hlinkClick r:id="rId3" tooltip="Орден Ленина"/>
              </a:rPr>
              <a:t>Орден Ленина</a:t>
            </a:r>
            <a:endParaRPr lang="ru-RU" sz="3600" dirty="0" smtClean="0"/>
          </a:p>
          <a:p>
            <a:pPr lvl="0"/>
            <a:r>
              <a:rPr lang="ru-RU" dirty="0" smtClean="0"/>
              <a:t>4 </a:t>
            </a:r>
            <a:r>
              <a:rPr lang="ru-RU" u="sng" dirty="0" smtClean="0">
                <a:hlinkClick r:id="rId4" tooltip="Орден Красного Знамени"/>
              </a:rPr>
              <a:t>ордена Красного Знамени</a:t>
            </a:r>
            <a:endParaRPr lang="ru-RU" sz="3600" dirty="0" smtClean="0"/>
          </a:p>
          <a:p>
            <a:pPr lvl="0"/>
            <a:r>
              <a:rPr lang="ru-RU" u="sng" dirty="0" smtClean="0">
                <a:hlinkClick r:id="rId5" tooltip="Орден Александра Невского (СССР)"/>
              </a:rPr>
              <a:t>Орден Александра Невского</a:t>
            </a:r>
            <a:endParaRPr lang="ru-RU" sz="3600" dirty="0" smtClean="0"/>
          </a:p>
          <a:p>
            <a:pPr lvl="0"/>
            <a:r>
              <a:rPr lang="ru-RU" u="sng" dirty="0" smtClean="0">
                <a:hlinkClick r:id="rId6" tooltip="Орден Отечественной войны"/>
              </a:rPr>
              <a:t>Орден Отечественной войны</a:t>
            </a:r>
            <a:r>
              <a:rPr lang="ru-RU" dirty="0" smtClean="0"/>
              <a:t> 1-й степени</a:t>
            </a:r>
            <a:endParaRPr lang="ru-RU" sz="3600" dirty="0" smtClean="0"/>
          </a:p>
          <a:p>
            <a:pPr lvl="0"/>
            <a:r>
              <a:rPr lang="ru-RU" dirty="0" smtClean="0"/>
              <a:t>2 </a:t>
            </a:r>
            <a:r>
              <a:rPr lang="ru-RU" u="sng" dirty="0" smtClean="0">
                <a:hlinkClick r:id="rId7" tooltip="Орден Красной Звезды"/>
              </a:rPr>
              <a:t>ордена Красной Звезды</a:t>
            </a:r>
            <a:endParaRPr lang="ru-RU" sz="3600" dirty="0" smtClean="0"/>
          </a:p>
          <a:p>
            <a:pPr lvl="0"/>
            <a:r>
              <a:rPr lang="ru-RU" dirty="0" smtClean="0"/>
              <a:t>Медали, в том числе:</a:t>
            </a:r>
            <a:endParaRPr lang="ru-RU" sz="3600" dirty="0" smtClean="0"/>
          </a:p>
          <a:p>
            <a:pPr lvl="1"/>
            <a:r>
              <a:rPr lang="ru-RU" u="sng" dirty="0" smtClean="0">
                <a:hlinkClick r:id="rId8" tooltip="Медаль «За боевые заслуги»"/>
              </a:rPr>
              <a:t>Медаль «За боевые заслуги»</a:t>
            </a:r>
            <a:endParaRPr lang="ru-RU" sz="3200" dirty="0" smtClean="0"/>
          </a:p>
          <a:p>
            <a:pPr lvl="1"/>
            <a:r>
              <a:rPr lang="ru-RU" u="sng" dirty="0" smtClean="0">
                <a:hlinkClick r:id="rId9" tooltip="Медаль «За победу над Германией в Великой Отечественной войне 1941—1945 гг.»"/>
              </a:rPr>
              <a:t>Медаль «За победу над Германией в Великой Отечественной войне 1941—1945 гг.»</a:t>
            </a:r>
            <a:endParaRPr lang="ru-RU" sz="3200" dirty="0" smtClean="0"/>
          </a:p>
          <a:p>
            <a:pPr lvl="1"/>
            <a:r>
              <a:rPr lang="ru-RU" u="sng" dirty="0" smtClean="0">
                <a:hlinkClick r:id="rId10" tooltip="Юбилейная медаль «Двадцать лет Победы в Великой Отечественной войне 1941—1945 гг.»"/>
              </a:rPr>
              <a:t>Юбилейная медаль «Двадцать лет Победы в Великой Отечественной войне 1941—1945 гг.»</a:t>
            </a:r>
            <a:endParaRPr lang="ru-RU" sz="3200" dirty="0" smtClean="0"/>
          </a:p>
          <a:p>
            <a:pPr lvl="1"/>
            <a:r>
              <a:rPr lang="ru-RU" u="sng" dirty="0" smtClean="0">
                <a:hlinkClick r:id="rId11" tooltip="Юбилейная медаль «Тридцать лет Победы в Великой Отечественной войне 1941—1945 гг.»"/>
              </a:rPr>
              <a:t>Юбилейная медаль «Тридцать лет Победы в Великой Отечественной войне 1941—1945 гг.»</a:t>
            </a:r>
            <a:endParaRPr lang="ru-RU" sz="3200" dirty="0" smtClean="0"/>
          </a:p>
          <a:p>
            <a:pPr lvl="1"/>
            <a:r>
              <a:rPr lang="ru-RU" u="sng" dirty="0" smtClean="0">
                <a:hlinkClick r:id="rId12" tooltip="Юбилейная медаль «Сорок лет Победы в Великой Отечественной войне 1941—1945 гг.»"/>
              </a:rPr>
              <a:t>Юбилейная медаль «Сорок лет Победы в Великой Отечественной войне 1941—1945 гг.»</a:t>
            </a:r>
            <a:endParaRPr lang="ru-RU" sz="3200" dirty="0" smtClean="0"/>
          </a:p>
          <a:p>
            <a:pPr lvl="0"/>
            <a:r>
              <a:rPr lang="ru-RU" dirty="0" smtClean="0"/>
              <a:t>Почётный гражданин города </a:t>
            </a:r>
            <a:r>
              <a:rPr lang="ru-RU" u="sng" dirty="0" smtClean="0">
                <a:hlinkClick r:id="rId13" tooltip="Почётный гражданин города Бельцы"/>
              </a:rPr>
              <a:t>Бельцы</a:t>
            </a:r>
            <a:r>
              <a:rPr lang="ru-RU" dirty="0" smtClean="0"/>
              <a:t> и других городов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3217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3200" dirty="0" smtClean="0"/>
              <a:t>В посёлке </a:t>
            </a:r>
            <a:r>
              <a:rPr lang="ru-RU" sz="3200" dirty="0"/>
              <a:t>Зайково </a:t>
            </a:r>
            <a:r>
              <a:rPr lang="ru-RU" sz="3200" dirty="0" err="1"/>
              <a:t>Ирбитского</a:t>
            </a:r>
            <a:r>
              <a:rPr lang="ru-RU" sz="3200" dirty="0"/>
              <a:t> района </a:t>
            </a:r>
            <a:r>
              <a:rPr lang="ru-RU" sz="3200" dirty="0" smtClean="0"/>
              <a:t>установлен бюст </a:t>
            </a:r>
            <a:r>
              <a:rPr lang="ru-RU" sz="3200" dirty="0" err="1" smtClean="0"/>
              <a:t>Речкалову</a:t>
            </a:r>
            <a:r>
              <a:rPr lang="ru-RU" sz="3200" dirty="0" smtClean="0"/>
              <a:t> Григорию Андреевичу.</a:t>
            </a:r>
          </a:p>
          <a:p>
            <a:pPr marL="0" indent="0">
              <a:buNone/>
            </a:pPr>
            <a:r>
              <a:rPr lang="ru-RU" sz="3200" dirty="0" smtClean="0"/>
              <a:t>      Бюст </a:t>
            </a:r>
            <a:r>
              <a:rPr lang="ru-RU" sz="3200" dirty="0"/>
              <a:t>был установлен еще при жизни </a:t>
            </a:r>
            <a:r>
              <a:rPr lang="ru-RU" sz="3200" dirty="0" smtClean="0"/>
              <a:t>героя, </a:t>
            </a:r>
            <a:r>
              <a:rPr lang="ru-RU" sz="3200" dirty="0"/>
              <a:t>а тополя в поселковом сквере сильно разрослись, и облик территории сильно изменился. Теперь это </a:t>
            </a:r>
            <a:r>
              <a:rPr lang="ru-RU" sz="3200" dirty="0" smtClean="0"/>
              <a:t>центральное место  </a:t>
            </a:r>
            <a:r>
              <a:rPr lang="ru-RU" sz="3200" dirty="0"/>
              <a:t>в посёлке.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4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ечкалов\3762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3" y="692695"/>
            <a:ext cx="7629156" cy="508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85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ечкалов\0_560f9_46aad235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692696"/>
            <a:ext cx="7251680" cy="483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8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85800"/>
            <a:ext cx="8136904" cy="4759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поселке Зайково решили создать мемориальный комплекс, посвященный летчику-асу, дважды Герою Советского Союза Григорию </a:t>
            </a:r>
            <a:r>
              <a:rPr lang="ru-RU" sz="2800" dirty="0" err="1"/>
              <a:t>Речкалову</a:t>
            </a:r>
            <a:r>
              <a:rPr lang="ru-RU" sz="2800" dirty="0"/>
              <a:t>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Проведут </a:t>
            </a:r>
            <a:r>
              <a:rPr lang="ru-RU" sz="2800" dirty="0"/>
              <a:t>сложную и комплексную работу: существующие памятники придется разбирать, перемещать, потом собирать заново и реконструировать. Кроме того, будет применен и интерактивный подход – отдельные элементы музейного комплекса стилизуют под кабину самолета, а внутреннее убранство снабдят </a:t>
            </a:r>
            <a:r>
              <a:rPr lang="ru-RU" sz="2800" dirty="0" smtClean="0"/>
              <a:t>мультимедиа.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42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Rechkalov G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75" y="404664"/>
            <a:ext cx="4392488" cy="581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6570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ечкалов\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835" y="404664"/>
            <a:ext cx="7263557" cy="567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9857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К</a:t>
            </a:r>
            <a:r>
              <a:rPr lang="ru-RU" sz="3200" dirty="0" smtClean="0"/>
              <a:t>омплекс должен быть виден со стороны федеральной трассы – это будет приковывать к нему внимание проезжающих. Кроме того, на въездах в Зайково будут установлены две или три специальных стелы, извещающих о том, что это малая родина одного из лучших истребителей.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7675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Г.Р.Речкал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9" y="620688"/>
            <a:ext cx="4902841" cy="317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4" descr="http://www.airwiki.org/history/aces/ace2ww/pilots/foto/rechka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78838"/>
            <a:ext cx="2913124" cy="337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E:\речкалов\544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22" y="3775171"/>
            <a:ext cx="3689729" cy="240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95328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Григорий </a:t>
            </a:r>
            <a:r>
              <a:rPr lang="ru-RU" dirty="0" err="1">
                <a:solidFill>
                  <a:srgbClr val="002060"/>
                </a:solidFill>
              </a:rPr>
              <a:t>Речкалов</a:t>
            </a:r>
            <a:r>
              <a:rPr lang="ru-RU" dirty="0">
                <a:solidFill>
                  <a:srgbClr val="002060"/>
                </a:solidFill>
              </a:rPr>
              <a:t> родился 9 </a:t>
            </a:r>
            <a:r>
              <a:rPr lang="ru-RU" dirty="0" smtClean="0">
                <a:solidFill>
                  <a:srgbClr val="002060"/>
                </a:solidFill>
              </a:rPr>
              <a:t>февраля </a:t>
            </a:r>
            <a:r>
              <a:rPr lang="ru-RU" dirty="0">
                <a:solidFill>
                  <a:srgbClr val="002060"/>
                </a:solidFill>
              </a:rPr>
              <a:t>1920 года в деревне </a:t>
            </a:r>
            <a:r>
              <a:rPr lang="ru-RU" dirty="0" err="1">
                <a:solidFill>
                  <a:srgbClr val="002060"/>
                </a:solidFill>
              </a:rPr>
              <a:t>Худяково</a:t>
            </a:r>
            <a:r>
              <a:rPr lang="ru-RU" dirty="0">
                <a:solidFill>
                  <a:srgbClr val="002060"/>
                </a:solidFill>
              </a:rPr>
              <a:t>, ныне </a:t>
            </a:r>
            <a:r>
              <a:rPr lang="ru-RU" dirty="0" smtClean="0">
                <a:solidFill>
                  <a:srgbClr val="002060"/>
                </a:solidFill>
              </a:rPr>
              <a:t>посёлок </a:t>
            </a:r>
            <a:r>
              <a:rPr lang="ru-RU" dirty="0">
                <a:solidFill>
                  <a:srgbClr val="002060"/>
                </a:solidFill>
              </a:rPr>
              <a:t>Зайково Свердловской области, в семье крестьянина. 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Умер </a:t>
            </a:r>
            <a:r>
              <a:rPr lang="ru-RU" u="sng" dirty="0">
                <a:solidFill>
                  <a:srgbClr val="002060"/>
                </a:solidFill>
                <a:hlinkClick r:id="rId2" tooltip="20 декабря"/>
              </a:rPr>
              <a:t>20 декабря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u="sng" dirty="0">
                <a:solidFill>
                  <a:srgbClr val="002060"/>
                </a:solidFill>
                <a:hlinkClick r:id="rId3" tooltip="1990 год"/>
              </a:rPr>
              <a:t>1990 года</a:t>
            </a:r>
            <a:r>
              <a:rPr lang="ru-RU" dirty="0">
                <a:solidFill>
                  <a:srgbClr val="002060"/>
                </a:solidFill>
              </a:rPr>
              <a:t> в Москве. 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Похоронен рядом с матерью на кладбище посёлка Бобровский (</a:t>
            </a:r>
            <a:r>
              <a:rPr lang="ru-RU" dirty="0" err="1">
                <a:solidFill>
                  <a:srgbClr val="002060"/>
                </a:solidFill>
              </a:rPr>
              <a:t>Сысертский</a:t>
            </a:r>
            <a:r>
              <a:rPr lang="ru-RU" dirty="0">
                <a:solidFill>
                  <a:srgbClr val="002060"/>
                </a:solidFill>
              </a:rPr>
              <a:t> район Свердловской области).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6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609600"/>
            <a:ext cx="4381872" cy="5267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Окончил </a:t>
            </a:r>
            <a:r>
              <a:rPr lang="ru-RU" sz="3600" dirty="0">
                <a:solidFill>
                  <a:srgbClr val="002060"/>
                </a:solidFill>
              </a:rPr>
              <a:t>6 классов начальной школы. Летать научился в местном Аэроклубе. В Советской Армии с 1938 года.</a:t>
            </a:r>
          </a:p>
        </p:txBody>
      </p:sp>
      <p:pic>
        <p:nvPicPr>
          <p:cNvPr id="5" name="Picture 2" descr="E:\речкалов\1370514935_1370466995_rechkalov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692696"/>
            <a:ext cx="2536539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244280" cy="4907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 </a:t>
            </a:r>
            <a:r>
              <a:rPr lang="ru-RU" u="sng" dirty="0">
                <a:hlinkClick r:id="rId2" tooltip="1937 год"/>
              </a:rPr>
              <a:t>1937 году</a:t>
            </a:r>
            <a:r>
              <a:rPr lang="ru-RU" dirty="0"/>
              <a:t> он был по комсомольской путёвке направлен в Пермскую военную школу лётчиков и в </a:t>
            </a:r>
            <a:r>
              <a:rPr lang="ru-RU" u="sng" dirty="0">
                <a:hlinkClick r:id="rId3" tooltip="1939 год"/>
              </a:rPr>
              <a:t>1939 году</a:t>
            </a:r>
            <a:r>
              <a:rPr lang="ru-RU" dirty="0"/>
              <a:t> в звании сержанта был зачислен в </a:t>
            </a:r>
            <a:r>
              <a:rPr lang="ru-RU" u="sng" dirty="0">
                <a:hlinkClick r:id="rId4" tooltip="16-й гвардейский истребительный авиационный полк"/>
              </a:rPr>
              <a:t>55-й авиационный истребительный полк</a:t>
            </a:r>
            <a:r>
              <a:rPr lang="ru-RU" dirty="0"/>
              <a:t> в </a:t>
            </a:r>
            <a:r>
              <a:rPr lang="ru-RU" u="sng" dirty="0">
                <a:hlinkClick r:id="rId5" tooltip="Кировоград"/>
              </a:rPr>
              <a:t>Кировограде</a:t>
            </a:r>
            <a:r>
              <a:rPr lang="ru-RU" dirty="0"/>
              <a:t>. </a:t>
            </a:r>
          </a:p>
        </p:txBody>
      </p:sp>
      <p:pic>
        <p:nvPicPr>
          <p:cNvPr id="5" name="Picture 2" descr="E:\речкалов\1325856163_rrsrrrr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908721"/>
            <a:ext cx="4240088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82341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начале войны летал на истребителе </a:t>
            </a:r>
            <a:r>
              <a:rPr lang="ru-RU" sz="2400" u="sng" dirty="0" smtClean="0">
                <a:hlinkClick r:id="rId2" tooltip="И-153"/>
              </a:rPr>
              <a:t>И-153</a:t>
            </a:r>
            <a:r>
              <a:rPr lang="ru-RU" sz="2400" dirty="0" smtClean="0"/>
              <a:t> «Чайка». Первую воздушную победу он одержал </a:t>
            </a:r>
            <a:r>
              <a:rPr lang="ru-RU" sz="2400" u="sng" dirty="0" smtClean="0">
                <a:hlinkClick r:id="rId3" tooltip="27 июня"/>
              </a:rPr>
              <a:t>27 июня</a:t>
            </a:r>
            <a:r>
              <a:rPr lang="ru-RU" sz="2400" dirty="0" smtClean="0"/>
              <a:t>, сбив реактивным снарядом </a:t>
            </a:r>
            <a:r>
              <a:rPr lang="ru-RU" sz="2400" u="sng" dirty="0" smtClean="0">
                <a:hlinkClick r:id="rId4" tooltip="Me-109"/>
              </a:rPr>
              <a:t>Me-109</a:t>
            </a:r>
            <a:r>
              <a:rPr lang="ru-RU" sz="2400" dirty="0" smtClean="0"/>
              <a:t>. Уже за первый месяц войны Григорий </a:t>
            </a:r>
            <a:r>
              <a:rPr lang="ru-RU" sz="2400" dirty="0" err="1" smtClean="0"/>
              <a:t>Речкалов</a:t>
            </a:r>
            <a:r>
              <a:rPr lang="ru-RU" sz="2400" dirty="0" smtClean="0"/>
              <a:t> сбил 3 вражеских самолёта, был ранен сам, но привёл самолёт на аэродром. Он был отправлен в госпиталь, а затем в запасной авиационный полк, осваивать самолёты </a:t>
            </a:r>
            <a:r>
              <a:rPr lang="ru-RU" sz="2400" u="sng" dirty="0" smtClean="0">
                <a:hlinkClick r:id="rId5" tooltip="Як-1"/>
              </a:rPr>
              <a:t>Як-1</a:t>
            </a:r>
            <a:r>
              <a:rPr lang="ru-RU" sz="2400" dirty="0" smtClean="0"/>
              <a:t>, но в апреле </a:t>
            </a:r>
            <a:r>
              <a:rPr lang="ru-RU" sz="2400" u="sng" dirty="0" smtClean="0">
                <a:hlinkClick r:id="rId6" tooltip="1942 год"/>
              </a:rPr>
              <a:t>1942 года</a:t>
            </a:r>
            <a:r>
              <a:rPr lang="ru-RU" sz="2400" dirty="0" smtClean="0"/>
              <a:t> сбежал в свой полк, который к тому времени получил звание гвардейского и стал именоваться </a:t>
            </a:r>
            <a:r>
              <a:rPr lang="ru-RU" sz="2400" u="sng" dirty="0" smtClean="0">
                <a:hlinkClick r:id="rId7" tooltip="16-й гвардейский истребительный авиационный полк"/>
              </a:rPr>
              <a:t>16-й гвардейский истребительный авиационный полк</a:t>
            </a:r>
            <a:r>
              <a:rPr lang="ru-RU" sz="2400" u="sng" dirty="0" smtClean="0"/>
              <a:t>.</a:t>
            </a:r>
            <a:r>
              <a:rPr lang="ru-RU" sz="2400" dirty="0" smtClean="0"/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3631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ечкалов\es2524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836712"/>
            <a:ext cx="7056784" cy="46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1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полку он освоил американский истребитель «</a:t>
            </a:r>
            <a:r>
              <a:rPr lang="ru-RU" u="sng" dirty="0" err="1">
                <a:hlinkClick r:id="rId2" tooltip="Аэрокобра"/>
              </a:rPr>
              <a:t>Аэрокобра</a:t>
            </a:r>
            <a:r>
              <a:rPr lang="ru-RU" dirty="0"/>
              <a:t>». С весны </a:t>
            </a:r>
            <a:r>
              <a:rPr lang="ru-RU" u="sng" dirty="0">
                <a:hlinkClick r:id="rId3" tooltip="1943 год"/>
              </a:rPr>
              <a:t>1943 года</a:t>
            </a:r>
            <a:r>
              <a:rPr lang="ru-RU" dirty="0"/>
              <a:t> полк вступил в бои с противником на </a:t>
            </a:r>
            <a:r>
              <a:rPr lang="ru-RU" u="sng" dirty="0">
                <a:hlinkClick r:id="rId4" tooltip="Кубань (регион)"/>
              </a:rPr>
              <a:t>Кубани</a:t>
            </a:r>
            <a:r>
              <a:rPr lang="ru-RU" dirty="0"/>
              <a:t>. За первые две недели боёв Григорий </a:t>
            </a:r>
            <a:r>
              <a:rPr lang="ru-RU" dirty="0" err="1"/>
              <a:t>Речкалов</a:t>
            </a:r>
            <a:r>
              <a:rPr lang="ru-RU" dirty="0"/>
              <a:t> сбил 19 самолётов противника, причём в трёх боевых вылетах он сбил по 2 самолёта, а в одном — 3.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1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ечкалов\0_4dc7d_6d009c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039568" cy="517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4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329</TotalTime>
  <Words>302</Words>
  <Application>Microsoft Office PowerPoint</Application>
  <PresentationFormat>Экран (4:3)</PresentationFormat>
  <Paragraphs>41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NewsPrint</vt:lpstr>
      <vt:lpstr>Григорий Андреевич Речкалов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этой машине Речкалов и закончил войну.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Речкалов</dc:title>
  <dc:creator>швецова</dc:creator>
  <cp:lastModifiedBy>швецова</cp:lastModifiedBy>
  <cp:revision>24</cp:revision>
  <dcterms:created xsi:type="dcterms:W3CDTF">2015-01-19T05:14:03Z</dcterms:created>
  <dcterms:modified xsi:type="dcterms:W3CDTF">2015-01-21T05:25:41Z</dcterms:modified>
</cp:coreProperties>
</file>