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theme/themeOverride3.xml" ContentType="application/vnd.openxmlformats-officedocument.themeOverrid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9.xml" ContentType="application/vnd.openxmlformats-officedocument.theme+xml"/>
  <Override PartName="/ppt/theme/themeOverride8.xml" ContentType="application/vnd.openxmlformats-officedocument.themeOverrid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0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  <p:sldMasterId id="2147483788" r:id="rId2"/>
    <p:sldMasterId id="2147483790" r:id="rId3"/>
    <p:sldMasterId id="2147483795" r:id="rId4"/>
    <p:sldMasterId id="2147483797" r:id="rId5"/>
    <p:sldMasterId id="2147483801" r:id="rId6"/>
    <p:sldMasterId id="2147483803" r:id="rId7"/>
    <p:sldMasterId id="2147483805" r:id="rId8"/>
    <p:sldMasterId id="2147483807" r:id="rId9"/>
    <p:sldMasterId id="2147483811" r:id="rId10"/>
    <p:sldMasterId id="2147483817" r:id="rId11"/>
    <p:sldMasterId id="2147483819" r:id="rId12"/>
    <p:sldMasterId id="2147483821" r:id="rId13"/>
    <p:sldMasterId id="2147483823" r:id="rId14"/>
    <p:sldMasterId id="2147483998" r:id="rId15"/>
    <p:sldMasterId id="2147484046" r:id="rId16"/>
    <p:sldMasterId id="2147484058" r:id="rId17"/>
    <p:sldMasterId id="2147484083" r:id="rId18"/>
    <p:sldMasterId id="2147484095" r:id="rId19"/>
    <p:sldMasterId id="2147484155" r:id="rId20"/>
    <p:sldMasterId id="2147484167" r:id="rId21"/>
  </p:sldMasterIdLst>
  <p:notesMasterIdLst>
    <p:notesMasterId r:id="rId67"/>
  </p:notesMasterIdLst>
  <p:sldIdLst>
    <p:sldId id="256" r:id="rId22"/>
    <p:sldId id="259" r:id="rId23"/>
    <p:sldId id="257" r:id="rId24"/>
    <p:sldId id="258" r:id="rId25"/>
    <p:sldId id="260" r:id="rId26"/>
    <p:sldId id="261" r:id="rId27"/>
    <p:sldId id="262" r:id="rId28"/>
    <p:sldId id="263" r:id="rId29"/>
    <p:sldId id="264" r:id="rId30"/>
    <p:sldId id="266" r:id="rId31"/>
    <p:sldId id="265" r:id="rId32"/>
    <p:sldId id="301" r:id="rId33"/>
    <p:sldId id="285" r:id="rId34"/>
    <p:sldId id="267" r:id="rId35"/>
    <p:sldId id="268" r:id="rId36"/>
    <p:sldId id="269" r:id="rId37"/>
    <p:sldId id="286" r:id="rId38"/>
    <p:sldId id="287" r:id="rId39"/>
    <p:sldId id="288" r:id="rId40"/>
    <p:sldId id="289" r:id="rId41"/>
    <p:sldId id="290" r:id="rId42"/>
    <p:sldId id="270" r:id="rId43"/>
    <p:sldId id="271" r:id="rId44"/>
    <p:sldId id="272" r:id="rId45"/>
    <p:sldId id="283" r:id="rId46"/>
    <p:sldId id="273" r:id="rId47"/>
    <p:sldId id="291" r:id="rId48"/>
    <p:sldId id="292" r:id="rId49"/>
    <p:sldId id="298" r:id="rId50"/>
    <p:sldId id="274" r:id="rId51"/>
    <p:sldId id="275" r:id="rId52"/>
    <p:sldId id="300" r:id="rId53"/>
    <p:sldId id="293" r:id="rId54"/>
    <p:sldId id="276" r:id="rId55"/>
    <p:sldId id="277" r:id="rId56"/>
    <p:sldId id="278" r:id="rId57"/>
    <p:sldId id="279" r:id="rId58"/>
    <p:sldId id="280" r:id="rId59"/>
    <p:sldId id="294" r:id="rId60"/>
    <p:sldId id="299" r:id="rId61"/>
    <p:sldId id="295" r:id="rId62"/>
    <p:sldId id="296" r:id="rId63"/>
    <p:sldId id="281" r:id="rId64"/>
    <p:sldId id="282" r:id="rId65"/>
    <p:sldId id="284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ия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CC"/>
    <a:srgbClr val="000066"/>
    <a:srgbClr val="990000"/>
    <a:srgbClr val="663300"/>
    <a:srgbClr val="FFFF00"/>
    <a:srgbClr val="9966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12" autoAdjust="0"/>
    <p:restoredTop sz="86500" autoAdjust="0"/>
  </p:normalViewPr>
  <p:slideViewPr>
    <p:cSldViewPr>
      <p:cViewPr varScale="1">
        <p:scale>
          <a:sx n="64" d="100"/>
          <a:sy n="64" d="100"/>
        </p:scale>
        <p:origin x="10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F464C3-A129-476A-9062-056D603FA55C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4DCCFE-22D1-4E5F-8AE8-BCF01E53E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24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9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7DF96C-5CDA-401E-BE35-89461D4E9C96}" type="slidenum">
              <a:rPr lang="ru-RU" smtClean="0"/>
              <a:pPr/>
              <a:t>45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5158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1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761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61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C548-1D3D-4E12-A912-852710DBF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AB550-4B04-4F94-A31F-9948686F6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379D-A921-48EF-BD21-D2CE6E344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355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C23E-4279-4C42-A7FF-FF38EF9AC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F603-366C-41ED-A40A-BB2CB63A1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5AE3-7078-4B0E-91FE-712C7EBC5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4BA41-06BC-47B4-8D15-CBF7BB3E3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46D8C-BB62-4AC0-B016-0976EE64F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357F9-AF20-4105-83A0-8042D85D6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F699-9CB1-4C07-8997-8AD1D564B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43093-7DEE-44C7-B262-02E3B4F32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8684-76B3-433B-A351-38EF72540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19717-67B5-46E4-BF39-F492C66A9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CDA38-292B-4713-95FA-8E3109999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D6362-3178-4EDC-96D3-B6CC6DE08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9922B-C2DD-466C-8931-E4213DD24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373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373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917E-6836-437A-8D07-8FFA2CF36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58D82-D3CE-45DF-A7CB-5861AB3A3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5B093-B9E3-4AA0-B6C8-D1151E929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03C0-AA82-4DAE-8036-A8D78FCE8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A4A30-679E-4826-8DEB-543784FEC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F8C8D-FF32-4746-8915-419D219C8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AA6E-83BB-47ED-9080-8F14972B0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956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56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668F-6A70-4C26-8B0E-9B390D0A2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8138-F487-4809-B287-EE33C4259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A8B1-6B67-4677-BD9E-C383D4E04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44477-2CF7-4DB8-A048-52C913FB4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347B-D089-4E75-947D-19D0B6816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93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B4C577F-6A26-42B2-B8AC-FA4210820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26F15-695F-46E7-8E9F-C3F9729F8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3796-0631-4B05-AE3B-10433F41E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D8B1-340D-4556-9D29-AA54F55DC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C89AF-CBE4-4B28-B60D-00726852C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AC9A9-EC0A-4AA8-92FD-A8FCA336C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7B2E8-4740-40F7-A975-820C82333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E7463-7CDC-4CC8-89B1-29E2863DA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7D40-3F31-4693-AC33-A0CD74EE2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59118-A62A-49C2-9779-C803DFFB7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132D0-8883-40FC-AFB4-883649564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AC2F9-7654-414F-93D7-4D6DFC0A6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2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2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9FB29-500C-4BD7-9B17-8AB55E231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E3EF-79EB-4E88-A57E-E70742A43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B8716-0D24-43F7-A65E-C94783998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8E39-9E85-457C-A626-B12841AC5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9218-FEAC-4ACC-87A0-3F0940754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2474F-EE2C-4A9B-BC39-01F71C576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B0FF1-DF02-4BBF-8802-4AA9A5F7B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93BF-6624-4748-B143-AF19E8483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53B2D-1A8C-4927-8F88-7FEE0F1FB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47D14-7E19-4846-8A23-D3D4D43FC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0BAE0-0187-40A4-8E2F-84D434BD0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3942-5D22-4DBA-80A9-279C77448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2"/>
              <a:chExt cx="5533" cy="4339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2"/>
                <a:ext cx="5470" cy="4339"/>
                <a:chOff x="0" y="2"/>
                <a:chExt cx="5470" cy="4339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2"/>
                  <a:ext cx="5470" cy="4339"/>
                  <a:chOff x="0" y="2"/>
                  <a:chExt cx="5470" cy="4339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2"/>
                    <a:chOff x="2864" y="2019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8"/>
                    <a:chOff x="-74" y="1813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2"/>
                    <a:ext cx="635" cy="1534"/>
                    <a:chOff x="1935" y="30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3"/>
                    <a:ext cx="1015" cy="1464"/>
                    <a:chOff x="2936" y="161"/>
                    <a:chExt cx="1015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2"/>
                    <a:chOff x="1455" y="1936"/>
                    <a:chExt cx="765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2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4"/>
                    <a:chOff x="2287" y="2135"/>
                    <a:chExt cx="429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7559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559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1469-329E-41BF-B553-B20D92306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EAA12-4DF2-417B-A16B-67B7C15F4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04037-FA49-42D6-89E7-15E226AD4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D719-308B-4342-AF49-C2397174E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725F8-25A4-4DA5-83DE-64C426387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16FF-C39B-4C0D-AEA7-C559E0D25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E8C8C-D42C-4127-BAE8-A664F723E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42364-E337-4D76-932C-06C1D9B6B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9CAE5-3DEA-4560-A138-6CA8F82A2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33A0D-3B4D-4FE1-827D-C34EF5211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E4BD1-DA13-4225-AC95-48AB09006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14536-CC02-4948-9084-4A7607FDE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17BA-6455-4AFD-87B6-1A4A45FE1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FBD4-B5CC-4CAD-9C31-1ED3D2059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0F06-5F73-4735-90C0-ADDF7C8CA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FF484-818F-4340-A90E-BDBBA2EEC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2C41-2D6E-4B86-AE8D-96763615E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DE353-5BA6-42B1-AD5F-4894ED3D3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86FC-B651-499C-85C9-B8D098726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0565-4C10-4B02-85D5-6D9D2202A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B7F37-79B9-4659-8621-5EF153DE6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70B15-F6F3-4040-8B0B-FD417503B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022A8-C7D7-4D29-BA16-96452FFEA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1890D-FAE9-4D63-9469-D37231776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E37A2-842D-483A-93FE-39235B7CCDD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5688A-A226-444E-A8E7-D7187FD2D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0278B-A0E3-4711-8BC0-4B1BDC275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192A4-A467-40B4-A5ED-A1300FEEC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5E319-A4A3-4A4D-818F-3D56AB908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28F53-2E08-4708-AEA3-8177E6488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201A5-66E5-4E4E-A2F2-1BF28AD9E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52CB7-5F9F-4EF8-873F-7CF3CD340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DBB7-8CBA-440A-AAA5-7FD0A3784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CA2A-F64B-4B9E-8229-CA0B4A7E6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3AE05-7616-435A-9B6C-49F892ED3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A8E9-3127-4C2F-8E0D-019EC2B5C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C16FC-1AD2-42F5-A360-B18A10104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12169-A29A-4965-B091-F4966B775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C7112-D9D5-4F49-B0C9-66040B01A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2FCF5-1DF9-486E-9664-89D965CF1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E4D94-03B4-4DFA-94C1-C9F222382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B4A0-762C-4BB4-A68B-1A2B07DDB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6B94-07D0-4D6E-B4A6-C88E19C28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93D2-DFF4-475F-9DBA-C10FF4F8D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7F40-7645-4F26-81A0-C124E9445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2698-6785-4A39-B1EA-8DB8403EE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D8E7D-9626-4ADA-8F57-2A344AA56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043D7-2051-4F7E-BC65-75798B41A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31FF4-0A0A-4F44-B8C3-9CFD368BF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4C23F-0FB9-4587-957D-969BC70BA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8" name="Полилиния 10"/>
            <p:cNvGrpSpPr>
              <a:grpSpLocks/>
            </p:cNvGrpSpPr>
            <p:nvPr/>
          </p:nvGrpSpPr>
          <p:grpSpPr bwMode="auto">
            <a:xfrm>
              <a:off x="-6096" y="4875009"/>
              <a:ext cx="9156192" cy="1995504"/>
              <a:chOff x="-6096" y="4992624"/>
              <a:chExt cx="9156192" cy="1877568"/>
            </a:xfrm>
          </p:grpSpPr>
          <p:pic>
            <p:nvPicPr>
              <p:cNvPr id="11" name="Полилиния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998" y="5000643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339D86C-75FE-43FC-ABCD-114A71759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98C5-A3E9-4043-9985-C2718C930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631308-FBC3-4941-B5C4-8F71FE7F4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31C048-D9E8-44EE-B474-879DDD69F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7A5E18-3BD0-4F38-A177-312F7CC2A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6A50B6-48AE-4F3F-B56A-B3B85A6E1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03D1-83A3-4CA7-BB99-4742DE145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E45ECC-F920-4F53-9E49-E21FEB15C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0A968-3614-4654-A0EC-EF4FA1550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370F-A09F-4F49-A411-A4A9ED43F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93CC0-CEB9-4FB2-B245-4A967A777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4FB84-3025-4C29-8996-62B0F16E1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04C3-3585-410B-87FD-4570C8615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58A5-86D6-49DC-943F-008D1525E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1BAEA6-A410-40C6-AF8F-CBEDEA1E5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4029-FAE0-45BC-97B2-9A5541722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71084-4F97-4A8F-ACE6-6D3FF3F00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B0D58-909F-4393-A826-AFE8D9427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303392-735B-4CB5-92AF-9297F2254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F9E4-5B12-4E13-96B7-04CB96F64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0AAF13-7EBF-461C-8F6E-11BE80AC6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39012-B6BF-4324-9347-CE5994973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C8318B-6F58-43BE-B5CF-BFF606F87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B6A3-0CFE-4275-993A-2D0E9B88D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C9E3-5DBD-4ACB-9714-5D9EA3F31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B41BE-6584-409B-B7A1-F5082754A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F6EB-3364-4231-B4B4-A32A31698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A525-1476-4874-B564-4E3A2882F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3F1D-FF04-473B-A552-E963BDDC8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4D8D-3E31-4FC7-A467-6EEA98BC1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41152-B808-47ED-AF5F-1A1CC17AF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D1F3-9D34-467F-B3A8-91FE010D9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4B646-989C-4A27-AA14-88D0EC0C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8C3A-97E8-4876-9AE8-2668F82EA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7327-9124-4C87-B928-454EFC87A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6D940-8FFD-4F27-9D99-D24FB8D52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770B-2D84-4D6C-BBE1-BCD7C0003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8ED6AB-CDA2-4913-A05D-7B86374A9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A1761-38DE-4BA2-8857-A11E57B61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50A030-5F2F-4530-96A0-6EA1A02C6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78260-AAAB-4191-9FF5-B108503DF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09673E-4313-420F-A5D3-0987DBC1B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EB0B5-264C-402F-A3E2-4582CF651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7012-23BC-4E35-BC4A-A9CE0BBED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A9528B-89BD-4966-9ACE-2D888185B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27B66F-4623-47B2-BB8D-9DE9188BF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  <a:defRPr/>
              </a:pPr>
              <a:endParaRPr lang="en-US" sz="3200">
                <a:latin typeface="Gill Sans MT" pitchFamily="34" charset="0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E325DA-CCA2-4ACE-8F81-A4DB22366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68C9-17F3-46F4-9F33-067703BCC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9D6D-9D70-42BB-9521-B3D77CF3B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595F8-A392-46D8-BFAA-C50F5CF9D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D695-AE5C-4EBF-BB12-580D46373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FF0A4-8FA9-464B-B573-6F6AF7F73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2CE21-4017-4EB2-9CA8-F442D1B2B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4E022-6E7F-4F3D-82A6-C048F5A0E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C6681-315E-4A7D-8518-F121882D8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E6FB3-4372-40A6-BA03-16F0D19DF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AFD9-AC00-4834-8BAB-14FF15E27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5C233-25D9-4E29-BF5C-D5BC7AA4A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B698D-E198-414C-A78C-7D545A34A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8CA4-5661-4C19-9C5F-56B4B3D08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7834-058E-4216-A135-77A2882C1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84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84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C2DC-03E3-4D05-BDB1-B07DAC2A0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C7B9F-CBBA-4E06-AADE-0CA035B46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266EE-9CBB-4945-BB86-3A9DD4A4A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25649-B674-4454-8AEB-9DA568E5D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C2D88-A8B2-4B8F-8DDB-6624E3F1E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7218-79E0-4102-8DE2-6DE373F05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17446-C1C7-4DB6-B385-D055A8A18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13E96-84F4-4474-8A3E-4C0BFA26B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7D12-7B0A-4F99-BD87-8C8C7FFF3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CEC3-699B-4FEA-95C1-8DAF3A99C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6B211-1615-4475-A02D-C05046453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1E9AC-8655-4A31-8786-7285C2F23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B76D-78DF-43D7-A864-B7EF41343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498E-D857-44E6-B2E1-942E5CC44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4696A-0AAB-4B14-AD38-1B8734319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657D-9004-475D-8FE6-D6D381A3A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BD2A0-AE78-456D-BB51-46338A0E3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599D-3911-4B48-818C-37A2260A3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7E2E8-035F-4616-AAF2-A0EAB7CB6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11A61-9ECE-4336-BEE1-379B9ABB6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8297-D8BD-4B6E-954A-24E8616A0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6F585-ACA9-475E-AE99-09FE558C3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3595-C259-41D4-AF86-979902D74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9019-BCA7-4A02-AFBC-F3741920E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0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0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12F9-AF81-4C9F-988D-C25E5E6C2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67A03-A937-4E64-82E7-6910F1AF0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635BF-F5DA-4999-B90A-7FCFA51C6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664B3-AA27-4A76-818F-732A0FAE1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C9EEE-1D43-434E-8A69-5A0A91433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699E7-CEA8-46B5-A96D-C6BB6CDFA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8357-647C-4139-9167-F70F1D2F4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F9A3-F5DA-4511-9083-117A2C6C8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6543-3A55-4E28-892F-249AF6B9F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508D1-717E-4C04-90A8-893C342ED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5A34C-88F0-4FB9-A047-E7AF7AA17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C1BA-55E5-4309-8E8D-175184037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2440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441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E5B7673-D10B-4C8C-96CF-99001A40F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26829-2B86-4931-9644-1431934BF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E08A-EE8C-44FC-B5E0-12286CCCE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AB954-3B1F-4D66-8AD9-C8142A185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8D4BA-FDF1-446A-A072-63571C5C7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3B3B9-E03C-4752-BDBA-B98E2383D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07957-0A50-4252-9792-0C3FE51C8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EC9A3-5B86-475E-9BCD-6E60049F3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5A61E-F3E4-4046-B661-C57DBEC06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CF039-97DF-4C34-AE7F-9A9FEE6C6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452E4-26E1-4150-8C41-F6A7823ED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8FFF-ADB9-40DA-9E41-E84748325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73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73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74CBB-D1DB-42D2-BD59-C653491A0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7F3AD-A400-4241-AD61-019F21BF3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A68C5-9ED2-40D4-9008-8F8DBBFE3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FA20E-7024-44C0-8F24-74306C03E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8E943-3617-4B3C-B188-FFD045E75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E96F1-15B2-4C2B-8AB1-E48FBB84A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7EDA9-45D0-4894-86C0-2E5C9B120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44FAB-513A-4258-B963-76DC27612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E8E1F-A531-449E-86BA-3E786A4EF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40D92-21AD-4130-A0BB-AE6521FBC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E4438-B3F1-4028-8910-F77378832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94AB-CC7C-4CE2-BDBB-CA053EFBF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4F5D-3DB3-42A7-93AB-F3C97EE38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244C8-37D0-41D5-912E-30B568CD4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6247C-B4B7-4049-942A-51A73EED1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8EE6B-2C2A-4B97-9D08-7B8E33E2D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245D-A392-47DA-AFF0-9ACFEAE66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E9911-E118-447C-8240-F9DB1CB7D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1337E-BD4F-4887-9EFE-F89C37307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D6729-A8DF-4567-8BB7-CC1310631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E275-B04C-4975-80F2-85208D29C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A1086-3A2A-42EE-9BB1-3DA4609A4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2ED9E-FD85-42C6-8FF1-EC79AB39F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751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7510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511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7B4B1D9E-527D-482B-9229-223B626DB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225" r:id="rId2"/>
    <p:sldLayoutId id="2147484224" r:id="rId3"/>
    <p:sldLayoutId id="2147484223" r:id="rId4"/>
    <p:sldLayoutId id="2147484222" r:id="rId5"/>
    <p:sldLayoutId id="2147484221" r:id="rId6"/>
    <p:sldLayoutId id="2147484220" r:id="rId7"/>
    <p:sldLayoutId id="2147484219" r:id="rId8"/>
    <p:sldLayoutId id="2147484218" r:id="rId9"/>
    <p:sldLayoutId id="2147484217" r:id="rId10"/>
    <p:sldLayoutId id="214748421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344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5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268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345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45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345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45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45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45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45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AEDE1E9-08C6-43B6-931B-F407F96BB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0" r:id="rId1"/>
    <p:sldLayoutId id="2147484318" r:id="rId2"/>
    <p:sldLayoutId id="2147484317" r:id="rId3"/>
    <p:sldLayoutId id="2147484316" r:id="rId4"/>
    <p:sldLayoutId id="2147484315" r:id="rId5"/>
    <p:sldLayoutId id="2147484314" r:id="rId6"/>
    <p:sldLayoutId id="2147484313" r:id="rId7"/>
    <p:sldLayoutId id="2147484312" r:id="rId8"/>
    <p:sldLayoutId id="2147484311" r:id="rId9"/>
    <p:sldLayoutId id="2147484310" r:id="rId10"/>
    <p:sldLayoutId id="2147484309" r:id="rId11"/>
    <p:sldLayoutId id="21474843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426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69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69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69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69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69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6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6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69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70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70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70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7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70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7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70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7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70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70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71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7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27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271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271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271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55AE6A5-6EFB-4D43-8445-BF25B0F13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271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1" r:id="rId1"/>
    <p:sldLayoutId id="2147484328" r:id="rId2"/>
    <p:sldLayoutId id="2147484327" r:id="rId3"/>
    <p:sldLayoutId id="2147484326" r:id="rId4"/>
    <p:sldLayoutId id="2147484325" r:id="rId5"/>
    <p:sldLayoutId id="2147484324" r:id="rId6"/>
    <p:sldLayoutId id="2147484323" r:id="rId7"/>
    <p:sldLayoutId id="2147484322" r:id="rId8"/>
    <p:sldLayoutId id="2147484321" r:id="rId9"/>
    <p:sldLayoutId id="2147484320" r:id="rId10"/>
    <p:sldLayoutId id="21474843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6829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6829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382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8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82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3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3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34C8EC9-746D-46FC-94F4-E8A978D59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338" r:id="rId2"/>
    <p:sldLayoutId id="2147484337" r:id="rId3"/>
    <p:sldLayoutId id="2147484336" r:id="rId4"/>
    <p:sldLayoutId id="2147484335" r:id="rId5"/>
    <p:sldLayoutId id="2147484334" r:id="rId6"/>
    <p:sldLayoutId id="2147484333" r:id="rId7"/>
    <p:sldLayoutId id="2147484332" r:id="rId8"/>
    <p:sldLayoutId id="2147484331" r:id="rId9"/>
    <p:sldLayoutId id="2147484330" r:id="rId10"/>
    <p:sldLayoutId id="21474843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71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1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1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1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3FA62F6-0C98-451D-9ECB-0DD0BF601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3" r:id="rId1"/>
    <p:sldLayoutId id="2147484348" r:id="rId2"/>
    <p:sldLayoutId id="2147484347" r:id="rId3"/>
    <p:sldLayoutId id="2147484346" r:id="rId4"/>
    <p:sldLayoutId id="2147484345" r:id="rId5"/>
    <p:sldLayoutId id="2147484344" r:id="rId6"/>
    <p:sldLayoutId id="2147484343" r:id="rId7"/>
    <p:sldLayoutId id="2147484342" r:id="rId8"/>
    <p:sldLayoutId id="2147484341" r:id="rId9"/>
    <p:sldLayoutId id="2147484340" r:id="rId10"/>
    <p:sldLayoutId id="21474843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6282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74436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43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282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74439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440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282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7444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44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282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6282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7444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444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6282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6285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7445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5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5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7445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5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5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7445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5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5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7445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6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5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7446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6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5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7446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6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5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7446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6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5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7447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7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7447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7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7447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7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7448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8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7448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8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7448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8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7448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9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7449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9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7449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9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7449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49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7450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50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7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7450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50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7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7450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50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7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7451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51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7451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451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6287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7451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51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7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7451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51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7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7452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52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7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7452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52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7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7452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52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8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7453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53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8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7453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53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8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7453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53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8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7453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54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8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7454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54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8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7454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454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27454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4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4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5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5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5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5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5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5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5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5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5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5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6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6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6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6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6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6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6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6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456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281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282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457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457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457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4EC617C-AA7E-4FD4-A1C4-977229AB3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4" r:id="rId1"/>
    <p:sldLayoutId id="2147484358" r:id="rId2"/>
    <p:sldLayoutId id="2147484357" r:id="rId3"/>
    <p:sldLayoutId id="2147484356" r:id="rId4"/>
    <p:sldLayoutId id="2147484355" r:id="rId5"/>
    <p:sldLayoutId id="2147484354" r:id="rId6"/>
    <p:sldLayoutId id="2147484353" r:id="rId7"/>
    <p:sldLayoutId id="2147484352" r:id="rId8"/>
    <p:sldLayoutId id="2147484351" r:id="rId9"/>
    <p:sldLayoutId id="2147484350" r:id="rId10"/>
    <p:sldLayoutId id="21474843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7510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510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0A607BF-6BFF-4821-AE0B-5FE9AE185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7511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7511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75118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11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366" r:id="rId2"/>
    <p:sldLayoutId id="2147484416" r:id="rId3"/>
    <p:sldLayoutId id="2147484365" r:id="rId4"/>
    <p:sldLayoutId id="2147484364" r:id="rId5"/>
    <p:sldLayoutId id="2147484363" r:id="rId6"/>
    <p:sldLayoutId id="2147484362" r:id="rId7"/>
    <p:sldLayoutId id="2147484361" r:id="rId8"/>
    <p:sldLayoutId id="2147484417" r:id="rId9"/>
    <p:sldLayoutId id="2147484360" r:id="rId10"/>
    <p:sldLayoutId id="21474843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169EBC7F-8F3E-4703-9EDD-366F87EFC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48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376" r:id="rId2"/>
    <p:sldLayoutId id="2147484375" r:id="rId3"/>
    <p:sldLayoutId id="2147484374" r:id="rId4"/>
    <p:sldLayoutId id="2147484373" r:id="rId5"/>
    <p:sldLayoutId id="2147484372" r:id="rId6"/>
    <p:sldLayoutId id="2147484371" r:id="rId7"/>
    <p:sldLayoutId id="2147484370" r:id="rId8"/>
    <p:sldLayoutId id="2147484369" r:id="rId9"/>
    <p:sldLayoutId id="2147484368" r:id="rId10"/>
    <p:sldLayoutId id="21474843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968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8290632-59C7-46BE-888B-456015FE3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379" r:id="rId4"/>
    <p:sldLayoutId id="2147484422" r:id="rId5"/>
    <p:sldLayoutId id="2147484378" r:id="rId6"/>
    <p:sldLayoutId id="2147484423" r:id="rId7"/>
    <p:sldLayoutId id="2147484424" r:id="rId8"/>
    <p:sldLayoutId id="2147484425" r:id="rId9"/>
    <p:sldLayoutId id="2147484377" r:id="rId10"/>
    <p:sldLayoutId id="2147484426" r:id="rId11"/>
    <p:sldLayoutId id="214748442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30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02A6BD-3158-4968-9C1A-989762EE4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383" r:id="rId2"/>
    <p:sldLayoutId id="2147484429" r:id="rId3"/>
    <p:sldLayoutId id="2147484430" r:id="rId4"/>
    <p:sldLayoutId id="2147484431" r:id="rId5"/>
    <p:sldLayoutId id="2147484432" r:id="rId6"/>
    <p:sldLayoutId id="2147484382" r:id="rId7"/>
    <p:sldLayoutId id="2147484433" r:id="rId8"/>
    <p:sldLayoutId id="2147484434" r:id="rId9"/>
    <p:sldLayoutId id="2147484381" r:id="rId10"/>
    <p:sldLayoutId id="21474843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28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9EC6EB-FB4F-4A3F-848F-91C9448DB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388" r:id="rId4"/>
    <p:sldLayoutId id="2147484387" r:id="rId5"/>
    <p:sldLayoutId id="2147484438" r:id="rId6"/>
    <p:sldLayoutId id="2147484386" r:id="rId7"/>
    <p:sldLayoutId id="2147484439" r:id="rId8"/>
    <p:sldLayoutId id="2147484440" r:id="rId9"/>
    <p:sldLayoutId id="2147484385" r:id="rId10"/>
    <p:sldLayoutId id="21474843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1BC464C-A1C6-4AAD-B8D8-564031792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9456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456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456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9456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9456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9457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9457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457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9457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331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5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236" r:id="rId2"/>
    <p:sldLayoutId id="2147484235" r:id="rId3"/>
    <p:sldLayoutId id="2147484234" r:id="rId4"/>
    <p:sldLayoutId id="2147484233" r:id="rId5"/>
    <p:sldLayoutId id="2147484232" r:id="rId6"/>
    <p:sldLayoutId id="2147484231" r:id="rId7"/>
    <p:sldLayoutId id="2147484230" r:id="rId8"/>
    <p:sldLayoutId id="2147484229" r:id="rId9"/>
    <p:sldLayoutId id="2147484228" r:id="rId10"/>
    <p:sldLayoutId id="2147484227" r:id="rId11"/>
    <p:sldLayoutId id="21474842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3757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375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B0249C6-B02B-451A-B0DF-5E117BAE2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3757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237578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37582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7579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396" r:id="rId2"/>
    <p:sldLayoutId id="2147484442" r:id="rId3"/>
    <p:sldLayoutId id="2147484395" r:id="rId4"/>
    <p:sldLayoutId id="2147484394" r:id="rId5"/>
    <p:sldLayoutId id="2147484393" r:id="rId6"/>
    <p:sldLayoutId id="2147484392" r:id="rId7"/>
    <p:sldLayoutId id="2147484391" r:id="rId8"/>
    <p:sldLayoutId id="2147484443" r:id="rId9"/>
    <p:sldLayoutId id="2147484390" r:id="rId10"/>
    <p:sldLayoutId id="21474843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49865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1A6C730-EC93-425F-B454-573445324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01" r:id="rId2"/>
    <p:sldLayoutId id="2147484445" r:id="rId3"/>
    <p:sldLayoutId id="2147484400" r:id="rId4"/>
    <p:sldLayoutId id="2147484446" r:id="rId5"/>
    <p:sldLayoutId id="2147484399" r:id="rId6"/>
    <p:sldLayoutId id="2147484447" r:id="rId7"/>
    <p:sldLayoutId id="2147484448" r:id="rId8"/>
    <p:sldLayoutId id="2147484449" r:id="rId9"/>
    <p:sldLayoutId id="2147484398" r:id="rId10"/>
    <p:sldLayoutId id="21474843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07B420-CA8F-4EFA-A533-86A209B3B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6" r:id="rId2"/>
    <p:sldLayoutId id="2147484245" r:id="rId3"/>
    <p:sldLayoutId id="2147484244" r:id="rId4"/>
    <p:sldLayoutId id="2147484243" r:id="rId5"/>
    <p:sldLayoutId id="2147484242" r:id="rId6"/>
    <p:sldLayoutId id="2147484241" r:id="rId7"/>
    <p:sldLayoutId id="2147484240" r:id="rId8"/>
    <p:sldLayoutId id="2147484239" r:id="rId9"/>
    <p:sldLayoutId id="2147484238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0480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0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0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0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0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0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0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1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1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1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1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1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1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1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1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481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1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2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2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61B29AE-3B70-41E1-BADE-19155F7A2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48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4" r:id="rId1"/>
    <p:sldLayoutId id="2147484257" r:id="rId2"/>
    <p:sldLayoutId id="2147484256" r:id="rId3"/>
    <p:sldLayoutId id="2147484255" r:id="rId4"/>
    <p:sldLayoutId id="2147484254" r:id="rId5"/>
    <p:sldLayoutId id="2147484253" r:id="rId6"/>
    <p:sldLayoutId id="2147484252" r:id="rId7"/>
    <p:sldLayoutId id="2147484251" r:id="rId8"/>
    <p:sldLayoutId id="2147484250" r:id="rId9"/>
    <p:sldLayoutId id="2147484249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62EBD9A-94C0-40A0-8D4D-3D61E1E14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5" r:id="rId1"/>
    <p:sldLayoutId id="2147484267" r:id="rId2"/>
    <p:sldLayoutId id="2147484266" r:id="rId3"/>
    <p:sldLayoutId id="2147484265" r:id="rId4"/>
    <p:sldLayoutId id="2147484264" r:id="rId5"/>
    <p:sldLayoutId id="2147484263" r:id="rId6"/>
    <p:sldLayoutId id="2147484262" r:id="rId7"/>
    <p:sldLayoutId id="2147484261" r:id="rId8"/>
    <p:sldLayoutId id="2147484260" r:id="rId9"/>
    <p:sldLayoutId id="2147484259" r:id="rId10"/>
    <p:sldLayoutId id="21474842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401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402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6349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140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350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1402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2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2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2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2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40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349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1403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3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3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3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3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3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40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40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40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40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D05C44E-6A19-4FDB-9993-148E879DF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6" r:id="rId1"/>
    <p:sldLayoutId id="2147484277" r:id="rId2"/>
    <p:sldLayoutId id="2147484276" r:id="rId3"/>
    <p:sldLayoutId id="2147484275" r:id="rId4"/>
    <p:sldLayoutId id="2147484274" r:id="rId5"/>
    <p:sldLayoutId id="2147484273" r:id="rId6"/>
    <p:sldLayoutId id="2147484272" r:id="rId7"/>
    <p:sldLayoutId id="2147484271" r:id="rId8"/>
    <p:sldLayoutId id="2147484270" r:id="rId9"/>
    <p:sldLayoutId id="2147484269" r:id="rId10"/>
    <p:sldLayoutId id="21474842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75784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232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578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232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3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2338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338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338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338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86CB511-70D0-477B-9ED6-0D3046313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338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7" r:id="rId1"/>
    <p:sldLayoutId id="2147484287" r:id="rId2"/>
    <p:sldLayoutId id="2147484286" r:id="rId3"/>
    <p:sldLayoutId id="2147484285" r:id="rId4"/>
    <p:sldLayoutId id="2147484284" r:id="rId5"/>
    <p:sldLayoutId id="2147484283" r:id="rId6"/>
    <p:sldLayoutId id="2147484282" r:id="rId7"/>
    <p:sldLayoutId id="2147484281" r:id="rId8"/>
    <p:sldLayoutId id="2147484280" r:id="rId9"/>
    <p:sldLayoutId id="2147484279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263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0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0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1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1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1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1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1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1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1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1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2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2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2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63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63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63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47D33B3-5087-4ABF-A894-BC44FB89F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8" r:id="rId1"/>
    <p:sldLayoutId id="2147484297" r:id="rId2"/>
    <p:sldLayoutId id="2147484296" r:id="rId3"/>
    <p:sldLayoutId id="2147484295" r:id="rId4"/>
    <p:sldLayoutId id="2147484294" r:id="rId5"/>
    <p:sldLayoutId id="2147484293" r:id="rId6"/>
    <p:sldLayoutId id="2147484292" r:id="rId7"/>
    <p:sldLayoutId id="2147484291" r:id="rId8"/>
    <p:sldLayoutId id="2147484290" r:id="rId9"/>
    <p:sldLayoutId id="2147484289" r:id="rId10"/>
    <p:sldLayoutId id="21474842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938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93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FA7BC0DF-ECF2-4108-8E41-FBB120859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307" r:id="rId2"/>
    <p:sldLayoutId id="2147484306" r:id="rId3"/>
    <p:sldLayoutId id="2147484305" r:id="rId4"/>
    <p:sldLayoutId id="2147484304" r:id="rId5"/>
    <p:sldLayoutId id="2147484303" r:id="rId6"/>
    <p:sldLayoutId id="2147484302" r:id="rId7"/>
    <p:sldLayoutId id="2147484301" r:id="rId8"/>
    <p:sldLayoutId id="2147484300" r:id="rId9"/>
    <p:sldLayoutId id="2147484299" r:id="rId10"/>
    <p:sldLayoutId id="214748429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0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6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9.xml"/><Relationship Id="rId1" Type="http://schemas.openxmlformats.org/officeDocument/2006/relationships/themeOverride" Target="../theme/themeOverride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9.xml"/><Relationship Id="rId1" Type="http://schemas.openxmlformats.org/officeDocument/2006/relationships/themeOverride" Target="../theme/themeOverride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g109 1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789363"/>
            <a:ext cx="622458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331913" y="1268413"/>
            <a:ext cx="59055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ИСТОРИЯ РУССКОГО ЯЗЫКА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60350"/>
            <a:ext cx="7386637" cy="19161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       Как вы думаете, смысл какой пословицы может отразить этот рисунок?</a:t>
            </a:r>
          </a:p>
        </p:txBody>
      </p:sp>
      <p:pic>
        <p:nvPicPr>
          <p:cNvPr id="145413" name="Picture 5" descr="img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060575"/>
            <a:ext cx="45370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340725" cy="453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Эта пословица эве означает, что мир очень велик, его нельзя охватить руками. Она звучит так: </a:t>
            </a:r>
            <a:r>
              <a:rPr lang="ru-RU" b="1" i="1" smtClean="0"/>
              <a:t>Мир подобен баобабу.</a:t>
            </a:r>
            <a:r>
              <a:rPr lang="ru-RU" smtClean="0"/>
              <a:t> У нас эту мысль выражают словами: </a:t>
            </a:r>
            <a:r>
              <a:rPr lang="ru-RU" b="1" i="1" smtClean="0"/>
              <a:t>Нельзя объять необъятное.</a:t>
            </a: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.BFE09ED405B2451\Рабочий стол\img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857375"/>
            <a:ext cx="76501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img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81075"/>
            <a:ext cx="79216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900113" y="0"/>
            <a:ext cx="741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На рисунке изображены письменные знаки различных народов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0" name="Picture 6" descr="img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276475"/>
            <a:ext cx="6840537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2" name="WordArt 8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345363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ИСТОРИЧЕСКИЙ ПУТЬ РУССКОГО ЯЗЫКА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400" smtClean="0"/>
              <a:t> СКОЛЬКО ЛЕТ РУССКОМУ ЯЗЫКУ?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Лингвисты разделяют живой разговорный язык и литературный.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В первом тысячелетии до нашей эры один из диалектов европейского языка дал начало языку – предку всех славянских языков.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80" name="Text Box 4"/>
          <p:cNvGrpSpPr>
            <a:grpSpLocks/>
          </p:cNvGrpSpPr>
          <p:nvPr/>
        </p:nvGrpSpPr>
        <p:grpSpPr bwMode="auto">
          <a:xfrm>
            <a:off x="1341438" y="817563"/>
            <a:ext cx="5900737" cy="2760662"/>
            <a:chOff x="845" y="515"/>
            <a:chExt cx="3717" cy="1739"/>
          </a:xfrm>
        </p:grpSpPr>
        <p:pic>
          <p:nvPicPr>
            <p:cNvPr id="278548" name="Text Box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5" y="515"/>
              <a:ext cx="3717" cy="1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8549" name="Text Box 2"/>
            <p:cNvSpPr txBox="1">
              <a:spLocks noChangeArrowheads="1"/>
            </p:cNvSpPr>
            <p:nvPr/>
          </p:nvSpPr>
          <p:spPr bwMode="auto">
            <a:xfrm>
              <a:off x="930" y="618"/>
              <a:ext cx="3583" cy="1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400"/>
                <a:t>Праславянский язык.</a:t>
              </a:r>
            </a:p>
            <a:p>
              <a:pPr algn="ctr">
                <a:spcBef>
                  <a:spcPct val="50000"/>
                </a:spcBef>
              </a:pPr>
              <a:endParaRPr lang="ru-RU" sz="4400"/>
            </a:p>
          </p:txBody>
        </p:sp>
      </p:grpSp>
      <p:grpSp>
        <p:nvGrpSpPr>
          <p:cNvPr id="152581" name="Line 5"/>
          <p:cNvGrpSpPr>
            <a:grpSpLocks/>
          </p:cNvGrpSpPr>
          <p:nvPr/>
        </p:nvGrpSpPr>
        <p:grpSpPr bwMode="auto">
          <a:xfrm>
            <a:off x="1073150" y="3371850"/>
            <a:ext cx="1481138" cy="1754188"/>
            <a:chOff x="676" y="2124"/>
            <a:chExt cx="933" cy="1105"/>
          </a:xfrm>
        </p:grpSpPr>
        <p:pic>
          <p:nvPicPr>
            <p:cNvPr id="278546" name="Lin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6" y="2124"/>
              <a:ext cx="933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8547" name="Text Box 5"/>
            <p:cNvSpPr txBox="1">
              <a:spLocks noChangeArrowheads="1" noChangeShapeType="1"/>
            </p:cNvSpPr>
            <p:nvPr/>
          </p:nvSpPr>
          <p:spPr bwMode="auto">
            <a:xfrm>
              <a:off x="1565" y="216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2582" name="Text Box 6"/>
          <p:cNvGrpSpPr>
            <a:grpSpLocks/>
          </p:cNvGrpSpPr>
          <p:nvPr/>
        </p:nvGrpSpPr>
        <p:grpSpPr bwMode="auto">
          <a:xfrm>
            <a:off x="427038" y="4572000"/>
            <a:ext cx="2889250" cy="682625"/>
            <a:chOff x="269" y="2880"/>
            <a:chExt cx="1820" cy="430"/>
          </a:xfrm>
        </p:grpSpPr>
        <p:pic>
          <p:nvPicPr>
            <p:cNvPr id="278544" name="Text Box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9" y="2880"/>
              <a:ext cx="1820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8545" name="Text Box 8"/>
            <p:cNvSpPr txBox="1">
              <a:spLocks noChangeArrowheads="1"/>
            </p:cNvSpPr>
            <p:nvPr/>
          </p:nvSpPr>
          <p:spPr bwMode="auto">
            <a:xfrm>
              <a:off x="385" y="2931"/>
              <a:ext cx="1655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южнославянский</a:t>
              </a:r>
            </a:p>
          </p:txBody>
        </p:sp>
      </p:grpSp>
      <p:grpSp>
        <p:nvGrpSpPr>
          <p:cNvPr id="152583" name="Line 7"/>
          <p:cNvGrpSpPr>
            <a:grpSpLocks/>
          </p:cNvGrpSpPr>
          <p:nvPr/>
        </p:nvGrpSpPr>
        <p:grpSpPr bwMode="auto">
          <a:xfrm>
            <a:off x="3883025" y="3395663"/>
            <a:ext cx="896938" cy="2455862"/>
            <a:chOff x="2446" y="2139"/>
            <a:chExt cx="565" cy="1547"/>
          </a:xfrm>
        </p:grpSpPr>
        <p:pic>
          <p:nvPicPr>
            <p:cNvPr id="278542" name="Line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6" y="2139"/>
              <a:ext cx="565" cy="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8543" name="Text Box 11"/>
            <p:cNvSpPr txBox="1">
              <a:spLocks noChangeArrowheads="1" noChangeShapeType="1"/>
            </p:cNvSpPr>
            <p:nvPr/>
          </p:nvSpPr>
          <p:spPr bwMode="auto">
            <a:xfrm>
              <a:off x="2744" y="216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2584" name="Text Box 8"/>
          <p:cNvGrpSpPr>
            <a:grpSpLocks/>
          </p:cNvGrpSpPr>
          <p:nvPr/>
        </p:nvGrpSpPr>
        <p:grpSpPr bwMode="auto">
          <a:xfrm>
            <a:off x="2730500" y="5291138"/>
            <a:ext cx="3286125" cy="688975"/>
            <a:chOff x="1720" y="3333"/>
            <a:chExt cx="2070" cy="434"/>
          </a:xfrm>
        </p:grpSpPr>
        <p:pic>
          <p:nvPicPr>
            <p:cNvPr id="278540" name="Text Box 8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20" y="3333"/>
              <a:ext cx="2070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8541" name="Text Box 14"/>
            <p:cNvSpPr txBox="1">
              <a:spLocks noChangeArrowheads="1"/>
            </p:cNvSpPr>
            <p:nvPr/>
          </p:nvSpPr>
          <p:spPr bwMode="auto">
            <a:xfrm>
              <a:off x="1837" y="3385"/>
              <a:ext cx="1905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западнославянский</a:t>
              </a:r>
            </a:p>
          </p:txBody>
        </p:sp>
      </p:grpSp>
      <p:grpSp>
        <p:nvGrpSpPr>
          <p:cNvPr id="152585" name="Line 9"/>
          <p:cNvGrpSpPr>
            <a:grpSpLocks/>
          </p:cNvGrpSpPr>
          <p:nvPr/>
        </p:nvGrpSpPr>
        <p:grpSpPr bwMode="auto">
          <a:xfrm>
            <a:off x="5962650" y="3365500"/>
            <a:ext cx="1693863" cy="1835150"/>
            <a:chOff x="3756" y="2120"/>
            <a:chExt cx="1067" cy="1156"/>
          </a:xfrm>
        </p:grpSpPr>
        <p:pic>
          <p:nvPicPr>
            <p:cNvPr id="278538" name="Line 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56" y="2120"/>
              <a:ext cx="1067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8539" name="Text Box 17"/>
            <p:cNvSpPr txBox="1">
              <a:spLocks noChangeArrowheads="1" noChangeShapeType="1"/>
            </p:cNvSpPr>
            <p:nvPr/>
          </p:nvSpPr>
          <p:spPr bwMode="auto">
            <a:xfrm>
              <a:off x="3833" y="216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2586" name="Text Box 10"/>
          <p:cNvGrpSpPr>
            <a:grpSpLocks/>
          </p:cNvGrpSpPr>
          <p:nvPr/>
        </p:nvGrpSpPr>
        <p:grpSpPr bwMode="auto">
          <a:xfrm>
            <a:off x="5321300" y="4645025"/>
            <a:ext cx="3578225" cy="682625"/>
            <a:chOff x="3352" y="2926"/>
            <a:chExt cx="2254" cy="430"/>
          </a:xfrm>
        </p:grpSpPr>
        <p:pic>
          <p:nvPicPr>
            <p:cNvPr id="278536" name="Text Box 1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52" y="2926"/>
              <a:ext cx="2254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8537" name="Text Box 20"/>
            <p:cNvSpPr txBox="1">
              <a:spLocks noChangeArrowheads="1"/>
            </p:cNvSpPr>
            <p:nvPr/>
          </p:nvSpPr>
          <p:spPr bwMode="auto">
            <a:xfrm>
              <a:off x="3470" y="2976"/>
              <a:ext cx="2086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восточнославянский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рямоугольник 2"/>
          <p:cNvGrpSpPr>
            <a:grpSpLocks/>
          </p:cNvGrpSpPr>
          <p:nvPr/>
        </p:nvGrpSpPr>
        <p:grpSpPr bwMode="auto">
          <a:xfrm>
            <a:off x="1968500" y="347663"/>
            <a:ext cx="5365750" cy="2146300"/>
            <a:chOff x="1240" y="219"/>
            <a:chExt cx="3380" cy="1352"/>
          </a:xfrm>
        </p:grpSpPr>
        <p:pic>
          <p:nvPicPr>
            <p:cNvPr id="279566" name="Прямоугольник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0" y="219"/>
              <a:ext cx="3380" cy="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9567" name="Text Box 2"/>
            <p:cNvSpPr txBox="1">
              <a:spLocks noChangeArrowheads="1"/>
            </p:cNvSpPr>
            <p:nvPr/>
          </p:nvSpPr>
          <p:spPr bwMode="auto">
            <a:xfrm>
              <a:off x="1350" y="270"/>
              <a:ext cx="3195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</a:rPr>
                <a:t>ЮЖНОСЛАВЯНСКИЙ</a:t>
              </a:r>
            </a:p>
          </p:txBody>
        </p:sp>
      </p:grpSp>
      <p:pic>
        <p:nvPicPr>
          <p:cNvPr id="5" name="Прямая со стрелкой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9525" y="2292350"/>
            <a:ext cx="200025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ая со стрелкой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2975" y="2292350"/>
            <a:ext cx="1785938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ая со стрелкой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9900" y="2322513"/>
            <a:ext cx="809625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Прямоугольник 12"/>
          <p:cNvGrpSpPr>
            <a:grpSpLocks/>
          </p:cNvGrpSpPr>
          <p:nvPr/>
        </p:nvGrpSpPr>
        <p:grpSpPr bwMode="auto">
          <a:xfrm>
            <a:off x="79375" y="3779838"/>
            <a:ext cx="3286125" cy="1285875"/>
            <a:chOff x="50" y="2381"/>
            <a:chExt cx="2070" cy="810"/>
          </a:xfrm>
        </p:grpSpPr>
        <p:pic>
          <p:nvPicPr>
            <p:cNvPr id="279564" name="Прямоугольник 1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" y="2381"/>
              <a:ext cx="2070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9565" name="Text Box 8"/>
            <p:cNvSpPr txBox="1">
              <a:spLocks noChangeArrowheads="1"/>
            </p:cNvSpPr>
            <p:nvPr/>
          </p:nvSpPr>
          <p:spPr bwMode="auto">
            <a:xfrm>
              <a:off x="135" y="2430"/>
              <a:ext cx="1935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</a:rPr>
                <a:t>Болгарский</a:t>
              </a:r>
            </a:p>
          </p:txBody>
        </p:sp>
      </p:grpSp>
      <p:grpSp>
        <p:nvGrpSpPr>
          <p:cNvPr id="16" name="Прямоугольник 15"/>
          <p:cNvGrpSpPr>
            <a:grpSpLocks/>
          </p:cNvGrpSpPr>
          <p:nvPr/>
        </p:nvGrpSpPr>
        <p:grpSpPr bwMode="auto">
          <a:xfrm>
            <a:off x="5724525" y="3706813"/>
            <a:ext cx="3316288" cy="1285875"/>
            <a:chOff x="3606" y="2335"/>
            <a:chExt cx="2089" cy="810"/>
          </a:xfrm>
        </p:grpSpPr>
        <p:pic>
          <p:nvPicPr>
            <p:cNvPr id="279562" name="Прямоугольник 15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06" y="2335"/>
              <a:ext cx="2089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9563" name="Text Box 11"/>
            <p:cNvSpPr txBox="1">
              <a:spLocks noChangeArrowheads="1"/>
            </p:cNvSpPr>
            <p:nvPr/>
          </p:nvSpPr>
          <p:spPr bwMode="auto">
            <a:xfrm>
              <a:off x="3690" y="2385"/>
              <a:ext cx="1935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</a:rPr>
                <a:t> Словенский</a:t>
              </a:r>
            </a:p>
          </p:txBody>
        </p:sp>
      </p:grpSp>
      <p:grpSp>
        <p:nvGrpSpPr>
          <p:cNvPr id="20" name="Прямоугольник 19"/>
          <p:cNvGrpSpPr>
            <a:grpSpLocks/>
          </p:cNvGrpSpPr>
          <p:nvPr/>
        </p:nvGrpSpPr>
        <p:grpSpPr bwMode="auto">
          <a:xfrm>
            <a:off x="2236788" y="5132388"/>
            <a:ext cx="4822825" cy="1433512"/>
            <a:chOff x="1409" y="3233"/>
            <a:chExt cx="3038" cy="903"/>
          </a:xfrm>
        </p:grpSpPr>
        <p:pic>
          <p:nvPicPr>
            <p:cNvPr id="279560" name="Прямоугольник 19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09" y="3233"/>
              <a:ext cx="3038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9561" name="Text Box 14"/>
            <p:cNvSpPr txBox="1">
              <a:spLocks noChangeArrowheads="1"/>
            </p:cNvSpPr>
            <p:nvPr/>
          </p:nvSpPr>
          <p:spPr bwMode="auto">
            <a:xfrm>
              <a:off x="1575" y="3285"/>
              <a:ext cx="2745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</a:rPr>
                <a:t> Сербскохорватский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рямоугольник 2"/>
          <p:cNvGrpSpPr>
            <a:grpSpLocks/>
          </p:cNvGrpSpPr>
          <p:nvPr/>
        </p:nvGrpSpPr>
        <p:grpSpPr bwMode="auto">
          <a:xfrm>
            <a:off x="1712913" y="-79375"/>
            <a:ext cx="6016625" cy="2139950"/>
            <a:chOff x="1079" y="-50"/>
            <a:chExt cx="3790" cy="1348"/>
          </a:xfrm>
        </p:grpSpPr>
        <p:pic>
          <p:nvPicPr>
            <p:cNvPr id="280594" name="Прямоугольник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9" y="-50"/>
              <a:ext cx="3790" cy="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0595" name="Text Box 2"/>
            <p:cNvSpPr txBox="1">
              <a:spLocks noChangeArrowheads="1"/>
            </p:cNvSpPr>
            <p:nvPr/>
          </p:nvSpPr>
          <p:spPr bwMode="auto">
            <a:xfrm>
              <a:off x="1215" y="0"/>
              <a:ext cx="3555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</a:rPr>
                <a:t>ЗАПАДНОСЛАВЯНСКИЙ</a:t>
              </a:r>
            </a:p>
          </p:txBody>
        </p:sp>
      </p:grpSp>
      <p:pic>
        <p:nvPicPr>
          <p:cNvPr id="4" name="Прямая со стрелкой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838" y="1858963"/>
            <a:ext cx="1712912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ая со стрелкой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0" y="1858963"/>
            <a:ext cx="1712913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ая со стрелкой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013" y="1871663"/>
            <a:ext cx="143827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Прямоугольник 6"/>
          <p:cNvGrpSpPr>
            <a:grpSpLocks/>
          </p:cNvGrpSpPr>
          <p:nvPr/>
        </p:nvGrpSpPr>
        <p:grpSpPr bwMode="auto">
          <a:xfrm>
            <a:off x="152400" y="3067050"/>
            <a:ext cx="2852738" cy="1279525"/>
            <a:chOff x="96" y="1932"/>
            <a:chExt cx="1797" cy="806"/>
          </a:xfrm>
        </p:grpSpPr>
        <p:pic>
          <p:nvPicPr>
            <p:cNvPr id="280592" name="Прямоугольник 6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" y="1932"/>
              <a:ext cx="1797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0593" name="Text Box 8"/>
            <p:cNvSpPr txBox="1">
              <a:spLocks noChangeArrowheads="1"/>
            </p:cNvSpPr>
            <p:nvPr/>
          </p:nvSpPr>
          <p:spPr bwMode="auto">
            <a:xfrm>
              <a:off x="180" y="1980"/>
              <a:ext cx="1665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</a:rPr>
                <a:t>Польский</a:t>
              </a:r>
            </a:p>
          </p:txBody>
        </p:sp>
      </p:grpSp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5864225" y="3067050"/>
            <a:ext cx="3060700" cy="1279525"/>
            <a:chOff x="3694" y="1932"/>
            <a:chExt cx="1928" cy="806"/>
          </a:xfrm>
        </p:grpSpPr>
        <p:pic>
          <p:nvPicPr>
            <p:cNvPr id="280590" name="Прямоугольник 7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94" y="1932"/>
              <a:ext cx="1928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0591" name="Text Box 11"/>
            <p:cNvSpPr txBox="1">
              <a:spLocks noChangeArrowheads="1"/>
            </p:cNvSpPr>
            <p:nvPr/>
          </p:nvSpPr>
          <p:spPr bwMode="auto">
            <a:xfrm>
              <a:off x="3780" y="1980"/>
              <a:ext cx="1755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</a:rPr>
                <a:t> Словацкий</a:t>
              </a:r>
            </a:p>
          </p:txBody>
        </p:sp>
      </p:grpSp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390525" y="4419600"/>
            <a:ext cx="4016375" cy="2000250"/>
            <a:chOff x="246" y="2784"/>
            <a:chExt cx="2530" cy="1260"/>
          </a:xfrm>
        </p:grpSpPr>
        <p:pic>
          <p:nvPicPr>
            <p:cNvPr id="280588" name="Прямоугольник 8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6" y="2784"/>
              <a:ext cx="2530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0589" name="Text Box 14"/>
            <p:cNvSpPr txBox="1">
              <a:spLocks noChangeArrowheads="1"/>
            </p:cNvSpPr>
            <p:nvPr/>
          </p:nvSpPr>
          <p:spPr bwMode="auto">
            <a:xfrm>
              <a:off x="405" y="2835"/>
              <a:ext cx="2250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</a:rPr>
                <a:t>  Верхне - и нижнелужицкие</a:t>
              </a:r>
            </a:p>
          </p:txBody>
        </p:sp>
      </p:grpSp>
      <p:grpSp>
        <p:nvGrpSpPr>
          <p:cNvPr id="18" name="Прямоугольник 17"/>
          <p:cNvGrpSpPr>
            <a:grpSpLocks/>
          </p:cNvGrpSpPr>
          <p:nvPr/>
        </p:nvGrpSpPr>
        <p:grpSpPr bwMode="auto">
          <a:xfrm>
            <a:off x="4724400" y="4419600"/>
            <a:ext cx="3140075" cy="2000250"/>
            <a:chOff x="2976" y="2784"/>
            <a:chExt cx="1978" cy="1260"/>
          </a:xfrm>
        </p:grpSpPr>
        <p:pic>
          <p:nvPicPr>
            <p:cNvPr id="280586" name="Прямоугольник 17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76" y="2784"/>
              <a:ext cx="1978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0587" name="Text Box 17"/>
            <p:cNvSpPr txBox="1">
              <a:spLocks noChangeArrowheads="1"/>
            </p:cNvSpPr>
            <p:nvPr/>
          </p:nvSpPr>
          <p:spPr bwMode="auto">
            <a:xfrm>
              <a:off x="3060" y="2835"/>
              <a:ext cx="1845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</a:rPr>
                <a:t>Чешский</a:t>
              </a:r>
            </a:p>
          </p:txBody>
        </p:sp>
      </p:grpSp>
      <p:pic>
        <p:nvPicPr>
          <p:cNvPr id="19" name="Прямая со стрелкой 18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30750" y="1878013"/>
            <a:ext cx="136525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рямоугольник 2"/>
          <p:cNvGrpSpPr>
            <a:grpSpLocks/>
          </p:cNvGrpSpPr>
          <p:nvPr/>
        </p:nvGrpSpPr>
        <p:grpSpPr bwMode="auto">
          <a:xfrm>
            <a:off x="1476375" y="347663"/>
            <a:ext cx="6624638" cy="2146300"/>
            <a:chOff x="972" y="219"/>
            <a:chExt cx="4005" cy="1352"/>
          </a:xfrm>
        </p:grpSpPr>
        <p:pic>
          <p:nvPicPr>
            <p:cNvPr id="281614" name="Прямоугольник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72" y="219"/>
              <a:ext cx="4005" cy="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1615" name="Text Box 2"/>
            <p:cNvSpPr txBox="1">
              <a:spLocks noChangeArrowheads="1"/>
            </p:cNvSpPr>
            <p:nvPr/>
          </p:nvSpPr>
          <p:spPr bwMode="auto">
            <a:xfrm>
              <a:off x="1125" y="270"/>
              <a:ext cx="3735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</a:rPr>
                <a:t>ВОСТОЧНОСЛАВЯНСКИЙ</a:t>
              </a:r>
            </a:p>
          </p:txBody>
        </p:sp>
      </p:grpSp>
      <p:pic>
        <p:nvPicPr>
          <p:cNvPr id="4" name="Прямая со стрелкой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9525" y="2292350"/>
            <a:ext cx="200025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ая со стрелкой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2975" y="2292350"/>
            <a:ext cx="1785938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ая со стрелкой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9900" y="2322513"/>
            <a:ext cx="809625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Прямоугольник 6"/>
          <p:cNvGrpSpPr>
            <a:grpSpLocks/>
          </p:cNvGrpSpPr>
          <p:nvPr/>
        </p:nvGrpSpPr>
        <p:grpSpPr bwMode="auto">
          <a:xfrm>
            <a:off x="152400" y="3779838"/>
            <a:ext cx="3286125" cy="1285875"/>
            <a:chOff x="96" y="2381"/>
            <a:chExt cx="2070" cy="810"/>
          </a:xfrm>
        </p:grpSpPr>
        <p:pic>
          <p:nvPicPr>
            <p:cNvPr id="281612" name="Прямоугольник 6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" y="2381"/>
              <a:ext cx="2070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1613" name="Text Box 8"/>
            <p:cNvSpPr txBox="1">
              <a:spLocks noChangeArrowheads="1"/>
            </p:cNvSpPr>
            <p:nvPr/>
          </p:nvSpPr>
          <p:spPr bwMode="auto">
            <a:xfrm>
              <a:off x="180" y="2430"/>
              <a:ext cx="1935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</a:rPr>
                <a:t>Русский</a:t>
              </a:r>
            </a:p>
          </p:txBody>
        </p:sp>
      </p:grpSp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5510213" y="3706813"/>
            <a:ext cx="3573462" cy="1285875"/>
            <a:chOff x="3471" y="2335"/>
            <a:chExt cx="2251" cy="810"/>
          </a:xfrm>
        </p:grpSpPr>
        <p:pic>
          <p:nvPicPr>
            <p:cNvPr id="281610" name="Прямоугольник 7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71" y="2335"/>
              <a:ext cx="2251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1611" name="Text Box 11"/>
            <p:cNvSpPr txBox="1">
              <a:spLocks noChangeArrowheads="1"/>
            </p:cNvSpPr>
            <p:nvPr/>
          </p:nvSpPr>
          <p:spPr bwMode="auto">
            <a:xfrm>
              <a:off x="3555" y="2385"/>
              <a:ext cx="2070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</a:rPr>
                <a:t>  Белорусский</a:t>
              </a:r>
            </a:p>
          </p:txBody>
        </p:sp>
      </p:grpSp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2365375" y="5132388"/>
            <a:ext cx="4572000" cy="1433512"/>
            <a:chOff x="1490" y="3233"/>
            <a:chExt cx="2880" cy="903"/>
          </a:xfrm>
        </p:grpSpPr>
        <p:pic>
          <p:nvPicPr>
            <p:cNvPr id="281608" name="Прямоугольник 8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90" y="3233"/>
              <a:ext cx="2880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1609" name="Text Box 14"/>
            <p:cNvSpPr txBox="1">
              <a:spLocks noChangeArrowheads="1"/>
            </p:cNvSpPr>
            <p:nvPr/>
          </p:nvSpPr>
          <p:spPr bwMode="auto">
            <a:xfrm>
              <a:off x="1575" y="3285"/>
              <a:ext cx="2745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</a:rPr>
                <a:t> Украинский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908050"/>
            <a:ext cx="8924925" cy="3346450"/>
          </a:xfrm>
        </p:spPr>
        <p:txBody>
          <a:bodyPr/>
          <a:lstStyle/>
          <a:p>
            <a:pPr algn="ctr" eaLnBrk="1" hangingPunct="1"/>
            <a:r>
              <a:rPr lang="ru-RU" sz="5000" smtClean="0"/>
              <a:t>ДОРОГА </a:t>
            </a:r>
            <a:br>
              <a:rPr lang="ru-RU" sz="5000" smtClean="0"/>
            </a:br>
            <a:r>
              <a:rPr lang="ru-RU" sz="5000" smtClean="0"/>
              <a:t>К  ПИСЬМЕННОСТИ.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116013" y="3789363"/>
            <a:ext cx="69119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600">
                <a:solidFill>
                  <a:schemeClr val="tx2"/>
                </a:solidFill>
              </a:rPr>
              <a:t>КАК ОБХОДИЛИСЬ БЕЗ ПИСЬМА?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00188"/>
            <a:ext cx="8229600" cy="50720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Общий восточнославянский язык назывался древнерусским. Такова родословная разговорного русского языка: она непрерывна, и начало её теряется в исторической дали. Поэтому ответить на вопрос: «Сколько лет русскому языку?» – вряд ли возможно.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50109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ИЗ СЕРБСКОХОРВАТСКОГО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1000125"/>
            <a:ext cx="81438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2060"/>
                </a:solidFill>
              </a:rPr>
              <a:t>Приведены соответствующие друг другу слова двух родственных языков: слева – сербскохорватские, справа русские. Некоторые слова пропущены.</a:t>
            </a:r>
          </a:p>
          <a:p>
            <a:endParaRPr lang="ru-RU" sz="2000">
              <a:solidFill>
                <a:srgbClr val="C00000"/>
              </a:solidFill>
            </a:endParaRPr>
          </a:p>
          <a:p>
            <a:r>
              <a:rPr lang="ru-RU" sz="2000">
                <a:solidFill>
                  <a:srgbClr val="C00000"/>
                </a:solidFill>
              </a:rPr>
              <a:t>пас		пёс			дошао	          дошёл</a:t>
            </a:r>
          </a:p>
          <a:p>
            <a:r>
              <a:rPr lang="ru-RU" sz="2000">
                <a:solidFill>
                  <a:srgbClr val="C00000"/>
                </a:solidFill>
              </a:rPr>
              <a:t>клен 		клён			плела 	     </a:t>
            </a:r>
          </a:p>
          <a:p>
            <a:r>
              <a:rPr lang="ru-RU" sz="2000">
                <a:solidFill>
                  <a:srgbClr val="C00000"/>
                </a:solidFill>
              </a:rPr>
              <a:t>мео		мёл			жена 	          жена </a:t>
            </a:r>
          </a:p>
          <a:p>
            <a:r>
              <a:rPr lang="ru-RU" sz="2000">
                <a:solidFill>
                  <a:srgbClr val="C00000"/>
                </a:solidFill>
              </a:rPr>
              <a:t>		мёд 				          пчела</a:t>
            </a:r>
          </a:p>
          <a:p>
            <a:r>
              <a:rPr lang="ru-RU" sz="2000">
                <a:solidFill>
                  <a:srgbClr val="C00000"/>
                </a:solidFill>
              </a:rPr>
              <a:t>		лён			осао	          осёл	</a:t>
            </a:r>
          </a:p>
          <a:p>
            <a:r>
              <a:rPr lang="ru-RU" sz="2000">
                <a:solidFill>
                  <a:srgbClr val="C00000"/>
                </a:solidFill>
              </a:rPr>
              <a:t>село		село (деревня)		отац	     </a:t>
            </a:r>
          </a:p>
          <a:p>
            <a:r>
              <a:rPr lang="ru-RU" sz="2000">
                <a:solidFill>
                  <a:srgbClr val="C00000"/>
                </a:solidFill>
              </a:rPr>
              <a:t>лав		лев (животное)		  	          горек</a:t>
            </a:r>
          </a:p>
          <a:p>
            <a:r>
              <a:rPr lang="ru-RU" sz="2000">
                <a:solidFill>
                  <a:srgbClr val="C00000"/>
                </a:solidFill>
              </a:rPr>
              <a:t>полет		полёт			во			</a:t>
            </a:r>
          </a:p>
          <a:p>
            <a:r>
              <a:rPr lang="ru-RU" sz="2000">
                <a:solidFill>
                  <a:srgbClr val="C00000"/>
                </a:solidFill>
              </a:rPr>
              <a:t>болан					  	          бел</a:t>
            </a:r>
          </a:p>
          <a:p>
            <a:r>
              <a:rPr lang="ru-RU" sz="2000">
                <a:solidFill>
                  <a:srgbClr val="C00000"/>
                </a:solidFill>
              </a:rPr>
              <a:t>		ложь 			зао                 зол (от злой)</a:t>
            </a:r>
          </a:p>
          <a:p>
            <a:r>
              <a:rPr lang="ru-RU" sz="2000">
                <a:solidFill>
                  <a:srgbClr val="C00000"/>
                </a:solidFill>
              </a:rPr>
              <a:t>сан		сон			раж 	     		</a:t>
            </a:r>
          </a:p>
          <a:p>
            <a:r>
              <a:rPr lang="ru-RU" sz="2000">
                <a:solidFill>
                  <a:srgbClr val="C00000"/>
                </a:solidFill>
              </a:rPr>
              <a:t>род 		род			го	          гол (от голый)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6027738"/>
            <a:ext cx="8215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Заполните пропуски нужными словами и опишите подмеченные вами закономерности</a:t>
            </a:r>
            <a:r>
              <a:rPr lang="ru-RU" sz="240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3143250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мед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2938" y="3429000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лан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0313" y="4643438"/>
            <a:ext cx="92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болен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938" y="4957763"/>
            <a:ext cx="642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лаж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86563" y="2528888"/>
            <a:ext cx="92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плела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14938" y="3143250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пчела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86563" y="3743325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отец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14938" y="4071938"/>
            <a:ext cx="1071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горак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86563" y="4357688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вол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14938" y="4643438"/>
            <a:ext cx="642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бео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86563" y="5243513"/>
            <a:ext cx="785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рожь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333375"/>
            <a:ext cx="8556625" cy="6264275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Первым литературным языком, общим для всех славян, стал язык первых переводов священных христианских книг –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старославянский.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нём написаны древнейшие памятники Х – Х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вв. Со второй половины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XI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в. под влиянием живых славянских языков формируются национальные изводы (варианты) литературного языка. Язык памятников этого времени принято называть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церковнославянским.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только в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XVIII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столетии появляется собственно русский литературный язык.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Братья из Солуни</a:t>
            </a:r>
          </a:p>
        </p:txBody>
      </p:sp>
      <p:pic>
        <p:nvPicPr>
          <p:cNvPr id="154629" name="Picture 5" descr="img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268413"/>
            <a:ext cx="482441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WordArt 4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056438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Кирилл и Мефодий.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Их роль в создании азбуки </a:t>
            </a:r>
          </a:p>
        </p:txBody>
      </p:sp>
      <p:pic>
        <p:nvPicPr>
          <p:cNvPr id="156679" name="Picture 7" descr="img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84248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1" name="Picture 5" descr="img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7777162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3" name="WordArt 7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4679950" cy="91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ГЛАГОЛИЦА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img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0038"/>
            <a:ext cx="4643438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1" name="Picture 5" descr="img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57338"/>
            <a:ext cx="450056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2" name="WordArt 6"/>
          <p:cNvSpPr>
            <a:spLocks noChangeArrowheads="1" noChangeShapeType="1" noTextEdit="1"/>
          </p:cNvSpPr>
          <p:nvPr/>
        </p:nvSpPr>
        <p:spPr bwMode="auto">
          <a:xfrm>
            <a:off x="2484438" y="260350"/>
            <a:ext cx="4464050" cy="9874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КИРИЛЛИЦА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.BFE09ED405B2451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.BFE09ED405B2451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0"/>
            <a:ext cx="77866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     Запишите глаголицей старославянские слова, соответствующие русским словам </a:t>
            </a:r>
            <a:r>
              <a:rPr lang="ru-RU" sz="3200" b="1" i="1"/>
              <a:t>конь</a:t>
            </a:r>
            <a:r>
              <a:rPr lang="ru-RU" sz="3200" i="1"/>
              <a:t> </a:t>
            </a:r>
            <a:r>
              <a:rPr lang="ru-RU" sz="3200"/>
              <a:t>и </a:t>
            </a:r>
            <a:r>
              <a:rPr lang="ru-RU" sz="3200" b="1" i="1"/>
              <a:t>лесок</a:t>
            </a:r>
            <a:r>
              <a:rPr lang="ru-RU" sz="3200" i="1"/>
              <a:t>.</a:t>
            </a:r>
            <a:endParaRPr lang="ru-RU" sz="3200"/>
          </a:p>
        </p:txBody>
      </p:sp>
      <p:pic>
        <p:nvPicPr>
          <p:cNvPr id="5124" name="Picture 4" descr="C:\Documents and Settings\Администратор.BFE09ED405B2451\Мои документы\Мои рисунки\Рисунок2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5715000"/>
            <a:ext cx="60007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img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000250"/>
            <a:ext cx="6215063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/>
          <p:cNvSpPr>
            <a:spLocks noGrp="1" noChangeArrowheads="1"/>
          </p:cNvSpPr>
          <p:nvPr>
            <p:ph/>
          </p:nvPr>
        </p:nvSpPr>
        <p:spPr>
          <a:xfrm>
            <a:off x="0" y="981075"/>
            <a:ext cx="9144000" cy="23764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chemeClr val="tx2"/>
                </a:solidFill>
              </a:rPr>
              <a:t>           </a:t>
            </a:r>
            <a:r>
              <a:rPr lang="ru-RU" sz="2800" b="1" smtClean="0">
                <a:solidFill>
                  <a:srgbClr val="996633"/>
                </a:solidFill>
              </a:rPr>
              <a:t>Было это очень-очень давно. Так давно, что даже невозможно себе представить когда. В те далёкие времена на всей земле не было ни одного дома и люди жили в пещерах. Но там жили не только люди, в некоторых пещерах обитали медведи.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2484438" y="0"/>
            <a:ext cx="475138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/>
              <a:t> </a:t>
            </a:r>
            <a:r>
              <a:rPr lang="ru-RU" sz="3200" b="1">
                <a:solidFill>
                  <a:srgbClr val="663300"/>
                </a:solidFill>
              </a:rPr>
              <a:t>А начинали всё медведи.</a:t>
            </a:r>
          </a:p>
          <a:p>
            <a:pPr>
              <a:spcBef>
                <a:spcPct val="50000"/>
              </a:spcBef>
            </a:pPr>
            <a:endParaRPr lang="ru-RU" sz="320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571875"/>
            <a:ext cx="91440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996633"/>
                </a:solidFill>
              </a:rPr>
              <a:t> </a:t>
            </a:r>
            <a:r>
              <a:rPr lang="ru-RU" sz="2800" b="1">
                <a:solidFill>
                  <a:srgbClr val="996633"/>
                </a:solidFill>
              </a:rPr>
              <a:t>Долго ли, коротко ли, как говорится в сказках, но древние люди каким-то образом выселили древних Топтыгиных из их медвежьих углов. (Вы, наверное, помните весёлое стихотворение Н. Некрасова « Генерал Топтыгин». В нём рассказывается о медведе, которого люди, боящиеся всех начальников на свете, приняли за генерала.)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996633"/>
                </a:solidFill>
              </a:rPr>
              <a:t>        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98613"/>
            <a:ext cx="9144000" cy="5259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Появление письменности у славян связано с принятием христианства: было необходимо перевести византийские церковные книги на понятный русским людям язык. Так в </a:t>
            </a:r>
            <a:r>
              <a:rPr lang="en-US" smtClean="0"/>
              <a:t>IX – X </a:t>
            </a:r>
            <a:r>
              <a:rPr lang="ru-RU" smtClean="0"/>
              <a:t>веках появился церковнославянский язык, который использовался в богослужебных книгах. В то же время среди памятников письменности Древней Руси есть и такие, которые написаны не на церковнославянском, а отражают черты живого разговорного языка.</a:t>
            </a:r>
          </a:p>
        </p:txBody>
      </p:sp>
      <p:sp>
        <p:nvSpPr>
          <p:cNvPr id="158725" name="WordArt 5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6985000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ПОЯВЛЕНИЕ ПИСЬМЕННОСТИ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  <p:bldP spid="1587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img1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539750" y="5670550"/>
            <a:ext cx="79930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Церковнославянский язык был языком культуры и письменной традиции, а русский – языком повседневного общения.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Администратор.BFE09ED405B2451\Рабочий стол\img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143125"/>
            <a:ext cx="40005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Администратор.BFE09ED405B2451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071563"/>
            <a:ext cx="3657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285750"/>
            <a:ext cx="46434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Централизация русских земель, управление страной из единого центра требовали единого стандарта государственных документов. Образцом считался язык московских приказов (канцелярий), которому стремились подражать провинциальные дьяки и подьячие (так в старину называли государственных чиновников). Поэтому деловые тексты </a:t>
            </a:r>
            <a:r>
              <a:rPr lang="en-US"/>
              <a:t>XVII </a:t>
            </a:r>
            <a:r>
              <a:rPr lang="ru-RU"/>
              <a:t>в. почти лишены местных диалектных особенностей.</a:t>
            </a:r>
          </a:p>
          <a:p>
            <a:r>
              <a:rPr lang="ru-RU"/>
              <a:t>     В 1574 г. во Львове Иван Фёдоров издал первый печатный «Букварь». В 1619 г. вышла знаменитая, впоследствии много раз переиздававшаяся    </a:t>
            </a:r>
          </a:p>
          <a:p>
            <a:r>
              <a:rPr lang="ru-RU"/>
              <a:t>« Грамматика славенск</a:t>
            </a:r>
            <a:r>
              <a:rPr lang="en-US"/>
              <a:t>i</a:t>
            </a:r>
            <a:r>
              <a:rPr lang="ru-RU"/>
              <a:t>я правильная синтагма…» Мелетия  Смотрицкого. По этой книге издания 1648 г. училось не одно поколение русских людей, в их числе был М.В. Ломоносов.</a:t>
            </a:r>
          </a:p>
        </p:txBody>
      </p:sp>
      <p:pic>
        <p:nvPicPr>
          <p:cNvPr id="3076" name="Picture 4" descr="C:\Documents and Settings\Администратор.BFE09ED405B2451\Рабочий стол\img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714375"/>
            <a:ext cx="3429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29250" y="3857625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Листки из азбуки Ивана Фёдорова. Острог. 1578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674100" cy="825500"/>
          </a:xfrm>
        </p:spPr>
        <p:txBody>
          <a:bodyPr/>
          <a:lstStyle/>
          <a:p>
            <a:pPr algn="ctr" eaLnBrk="1" hangingPunct="1"/>
            <a:r>
              <a:rPr lang="ru-RU" b="1" smtClean="0"/>
              <a:t>Правка алфавита Петром </a:t>
            </a:r>
            <a:r>
              <a:rPr lang="en-US" b="1" smtClean="0"/>
              <a:t>I.</a:t>
            </a:r>
            <a:endParaRPr lang="ru-RU" b="1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100" smtClean="0"/>
              <a:t>                </a:t>
            </a:r>
            <a:r>
              <a:rPr lang="ru-RU" sz="2700" b="1" smtClean="0"/>
              <a:t>29 января 1710 г. Пётр Ι собственноручно написал на издании «Азбуки»: «Сими литеры печатать историческия и мануфактурныя книги. А которыя почернены (т. е. зачёркнуты.), тех в вышеписанных книгах не употреблять».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700" b="1" smtClean="0"/>
              <a:t>        Великому реформатору в области графики удалось лишь устранить буквы «от», «омега», и «пси» - в этом и состояла первая и единственная реформа русской графики. После неё были только реформы орфографии. Пётр Ι впервые узаконил две разновидности букв: прописные и строчные, «нелегально» уже существовавшие в русской письменности, а также отменил знаки титл (надстрочные знаки) для сокращённого написания слов.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700" b="1" smtClean="0"/>
              <a:t>         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692150"/>
            <a:ext cx="7920038" cy="57610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Реформа 1708-1710 гг. разделила единый алфавит на два: один - традиционный, использовавшийся для церковных книг, а другой- новый, светский, гражданский. Четверть века спустя Российская Академия наук продолжила реформирование алфавита, начатое Петром. В 1725 г. Она исключила из алфавита буквы «кси» и «зело», а также «ижицу», которая, однако, позже вновь была восстановлена. Тогда же была введена в алфавит буква «й».</a:t>
            </a:r>
          </a:p>
          <a:p>
            <a:pPr algn="ctr"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img1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2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56613" cy="1833563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 </a:t>
            </a:r>
            <a:r>
              <a:rPr lang="ru-RU" sz="2900"/>
              <a:t>В 1775 году вышла в свет «Российская грамматика» Михаила Васильевича Ломоносова (1711 – 1765).</a:t>
            </a:r>
            <a:r>
              <a:rPr lang="ru-RU"/>
              <a:t> </a:t>
            </a:r>
          </a:p>
        </p:txBody>
      </p:sp>
      <p:pic>
        <p:nvPicPr>
          <p:cNvPr id="163844" name="Picture 4" descr="img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989138"/>
            <a:ext cx="38877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      Учёный утверждал, что орфография должна служить «к удобному чтению каждому» и предлагал отменить Ђ и Ъ в конце слов. Однако, несмотря на это буква </a:t>
            </a:r>
            <a:r>
              <a:rPr lang="ru-RU" dirty="0" err="1"/>
              <a:t>ъ</a:t>
            </a:r>
            <a:r>
              <a:rPr lang="ru-RU" dirty="0"/>
              <a:t> преспокойно вошла в XІХ век и сохранилась до 1917 года.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Администратор.BFE09ED405B2451\Рабочий стол\img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endParaRPr lang="ru-RU" sz="3000" smtClean="0">
              <a:solidFill>
                <a:srgbClr val="996633"/>
              </a:solidFill>
            </a:endParaRP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sz="3000" smtClean="0">
                <a:solidFill>
                  <a:srgbClr val="996633"/>
                </a:solidFill>
              </a:rPr>
              <a:t>        Огляделись люди по сторонам и вдруг увидели на стенах своих новых жилищ какие-то таинственные знаки.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sz="3000" smtClean="0">
                <a:solidFill>
                  <a:srgbClr val="996633"/>
                </a:solidFill>
              </a:rPr>
              <a:t>        Но оказалось, что ничего таинственного в них нет. Это были царапины, которые сделали медведи, когда точили когти о стену. Царапины навели древних людей на очень интересную мысль: значит, на ровной поверхности можно нацарапать какое-то изображение.  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sz="3000" smtClean="0">
                <a:solidFill>
                  <a:srgbClr val="996633"/>
                </a:solidFill>
              </a:rPr>
              <a:t>        Именно так представляют себе некоторые учёные начало дороги к письменности. Тем, что медведи начертили что-то когтями на стенах, они оказали людям медвежью услугу.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.BFE09ED405B2451\Рабочий стол\img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643063"/>
            <a:ext cx="7286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"/>
            <a:ext cx="9144000" cy="60721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b="1" smtClean="0"/>
              <a:t>С вопросом использования славянизмов связана и знаменитая теория «трёх штилей» Михаила Васильевича Ломоносова. В </a:t>
            </a:r>
            <a:r>
              <a:rPr lang="en-US" sz="2800" b="1" smtClean="0"/>
              <a:t>XVIII</a:t>
            </a:r>
            <a:r>
              <a:rPr lang="ru-RU" sz="2800" b="1" smtClean="0"/>
              <a:t> в. Формируются жанры новой русской литературы.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smtClean="0"/>
              <a:t>Так в героических поэмах, одах, торжественных речах (произведения «высокого» стиля) должны были употребляться, церковнославянских и русских языков.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smtClean="0"/>
              <a:t>В драматургии, сатирах («средний» стиль) употреблялась общеупотребительная лексика.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smtClean="0"/>
              <a:t>В поэмах, эпиграммах («низкий» стиль) славянизмы неуместны.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428625"/>
            <a:ext cx="8215313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СТАРЫЙ СТИЛЬ			НОВЫЙ СТИЛЬ</a:t>
            </a:r>
          </a:p>
          <a:p>
            <a:endParaRPr lang="ru-RU" sz="2000"/>
          </a:p>
          <a:p>
            <a:r>
              <a:rPr lang="ru-RU" sz="2000" i="1"/>
              <a:t>Деревенским девкам навстречу	Пёстрые толпы сельских </a:t>
            </a:r>
          </a:p>
          <a:p>
            <a:r>
              <a:rPr lang="ru-RU" sz="2000" i="1"/>
              <a:t>идут цыганки.				ореад сретаются с 						смуглыми </a:t>
            </a:r>
          </a:p>
          <a:p>
            <a:r>
              <a:rPr lang="ru-RU" sz="2000" i="1"/>
              <a:t>					ватагами пресмыкающихся </a:t>
            </a:r>
          </a:p>
          <a:p>
            <a:r>
              <a:rPr lang="ru-RU" sz="2000" i="1"/>
              <a:t>					фараонит.</a:t>
            </a:r>
          </a:p>
          <a:p>
            <a:endParaRPr lang="ru-RU" sz="2000" i="1"/>
          </a:p>
          <a:p>
            <a:r>
              <a:rPr lang="ru-RU" sz="2000" i="1"/>
              <a:t>Жалкая старушка, у которой		Трогательный предмет					сострадания, которого </a:t>
            </a:r>
          </a:p>
          <a:p>
            <a:r>
              <a:rPr lang="ru-RU" sz="2000" i="1"/>
              <a:t>на лице были написаны уныние 	уныло 	задумчивая 	         и  горесть.				физиономия						 	означало гипохондрию.	    	  					</a:t>
            </a:r>
          </a:p>
          <a:p>
            <a:endParaRPr lang="ru-RU" sz="2000" i="1"/>
          </a:p>
          <a:p>
            <a:r>
              <a:rPr lang="ru-RU" sz="2000" i="1"/>
              <a:t>Какой благорастворённый воздух! 	Что я обоняю в развитии 					красот.		</a:t>
            </a:r>
          </a:p>
          <a:p>
            <a:r>
              <a:rPr lang="ru-RU" sz="2000" i="1"/>
              <a:t>					вожделеннейшего  периода.</a:t>
            </a:r>
          </a:p>
          <a:p>
            <a:r>
              <a:rPr lang="ru-RU" sz="2000" i="1"/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4824412" cy="6191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   В стихотворении Марины Ивановны Цветаевой, посвященном Александру Александровичу Блоку, есть строка: «Имя твоё – пять букв». Однако после реформы орфографии 1918 года в фамилии Блок осталось четыре буквы, исчез стоявший в конце твёрдый знак. Поэтому для современного читателя  это обращение остаётся загадкой. </a:t>
            </a:r>
          </a:p>
        </p:txBody>
      </p:sp>
      <p:pic>
        <p:nvPicPr>
          <p:cNvPr id="165892" name="Picture 4" descr="img1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692150"/>
            <a:ext cx="30241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765175"/>
            <a:ext cx="8412163" cy="5759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          </a:t>
            </a:r>
            <a:r>
              <a:rPr lang="ru-RU" smtClean="0">
                <a:solidFill>
                  <a:srgbClr val="FFFFCC"/>
                </a:solidFill>
              </a:rPr>
              <a:t>Несколько раз (1929, 1934, 1956, 1962) на протяжении ХХ века собирались Орфографические комиссии, которые принимали решения об изменениях в русской орфографии. Но попытка изменить привычные нормы вызывает сопротивление большинства грамотных людей. Споры продолжаются до сих пор.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img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84538"/>
            <a:ext cx="9144000" cy="28114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0000"/>
                </a:solidFill>
              </a:rPr>
              <a:t>ОБЪЯСНИТЕ, ЧТО ОЗНАЧАЮТ В НАШЕМ РАССКАЗЕ СЛОВА </a:t>
            </a:r>
            <a:r>
              <a:rPr lang="ru-RU" i="1" smtClean="0">
                <a:solidFill>
                  <a:srgbClr val="990000"/>
                </a:solidFill>
              </a:rPr>
              <a:t>МЕДВЕЖИЙ УГОЛ </a:t>
            </a:r>
            <a:r>
              <a:rPr lang="ru-RU" smtClean="0">
                <a:solidFill>
                  <a:srgbClr val="990000"/>
                </a:solidFill>
              </a:rPr>
              <a:t>И </a:t>
            </a:r>
            <a:r>
              <a:rPr lang="ru-RU" i="1" smtClean="0">
                <a:solidFill>
                  <a:srgbClr val="990000"/>
                </a:solidFill>
              </a:rPr>
              <a:t>МЕДВЕЖЬЯ УСЛУГА.</a:t>
            </a:r>
            <a:endParaRPr lang="ru-RU" smtClean="0">
              <a:solidFill>
                <a:srgbClr val="990000"/>
              </a:solidFill>
            </a:endParaRPr>
          </a:p>
        </p:txBody>
      </p:sp>
      <p:pic>
        <p:nvPicPr>
          <p:cNvPr id="139268" name="Picture 4" descr="img101 3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7041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ПОНЯТНО БЕЗ СЛОВ.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8556625" cy="4497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        </a:t>
            </a:r>
            <a:r>
              <a:rPr lang="ru-RU" sz="3600"/>
              <a:t>Когда-то народы были бесписьменными. Кое-где такие народы существуют и в наше время. Как же они обходились и обходятся без письма? У каждого народа есть свои сигналы-символы. Символы без слов обозначают, запрещают или разрешают что-либо.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/>
              <a:t> </a:t>
            </a:r>
          </a:p>
        </p:txBody>
      </p:sp>
      <p:sp>
        <p:nvSpPr>
          <p:cNvPr id="269314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561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0" y="2276475"/>
            <a:ext cx="9144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Догадайтесь сами, какие паруса надо было поднять в случае победы, а какие – в случае гибели.</a:t>
            </a:r>
          </a:p>
        </p:txBody>
      </p:sp>
      <p:sp>
        <p:nvSpPr>
          <p:cNvPr id="141318" name="WordArt 6"/>
          <p:cNvSpPr>
            <a:spLocks noChangeArrowheads="1" noChangeShapeType="1" noTextEdit="1"/>
          </p:cNvSpPr>
          <p:nvPr/>
        </p:nvSpPr>
        <p:spPr bwMode="auto">
          <a:xfrm>
            <a:off x="1258888" y="620713"/>
            <a:ext cx="6553200" cy="13684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Легенда о Минотавре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/>
      <p:bldP spid="1413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КАКИЕ БЫВАЮТ СИГНАЛЫ.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Канадские индейцы разводили костры, дым которых был виден далеко. Этот дым многое мог сообщить людям на большом расстоянии. А у австралийских аборигенов есть специальное слово, обозначающее «читать дым». В Африке известия передавались от одного поселения к другому дробью большого барабана – тамтама. </a:t>
            </a:r>
          </a:p>
        </p:txBody>
      </p:sp>
      <p:pic>
        <p:nvPicPr>
          <p:cNvPr id="142340" name="Picture 4" descr="img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img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844675"/>
            <a:ext cx="3228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795963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 Чтобы накопленные знания не исчезли, не растворились во времени, люди придумали рисуночное письмо.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Один из африканских народов – эве – создал специальное рисуночное письмо для записи своих пословиц.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Вот эти два человека, вооруженные луком и стрелами, - запись пословицы   </a:t>
            </a:r>
            <a:r>
              <a:rPr lang="ru-RU" sz="2800" b="1" i="1" smtClean="0"/>
              <a:t>Двум врагам долго не устоять (потому что одному из них придется уступить). </a:t>
            </a:r>
            <a:r>
              <a:rPr lang="ru-RU" sz="2800" smtClean="0"/>
              <a:t>По-русски  в таких случаях говорят: </a:t>
            </a:r>
            <a:r>
              <a:rPr lang="ru-RU" sz="2800" b="1" i="1" smtClean="0"/>
              <a:t>Два медведя в одной берлоге не уживутся.</a:t>
            </a:r>
            <a:endParaRPr lang="ru-RU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Edge">
  <a:themeElements>
    <a:clrScheme name="Тема Offic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Тема Offic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1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Тема Office 5">
    <a:dk1>
      <a:srgbClr val="9B8D65"/>
    </a:dk1>
    <a:lt1>
      <a:srgbClr val="F8F8F8"/>
    </a:lt1>
    <a:dk2>
      <a:srgbClr val="002600"/>
    </a:dk2>
    <a:lt2>
      <a:srgbClr val="FAFACC"/>
    </a:lt2>
    <a:accent1>
      <a:srgbClr val="CC9933"/>
    </a:accent1>
    <a:accent2>
      <a:srgbClr val="8F9967"/>
    </a:accent2>
    <a:accent3>
      <a:srgbClr val="AAACAA"/>
    </a:accent3>
    <a:accent4>
      <a:srgbClr val="D4D4D4"/>
    </a:accent4>
    <a:accent5>
      <a:srgbClr val="E2CAAD"/>
    </a:accent5>
    <a:accent6>
      <a:srgbClr val="818A5D"/>
    </a:accent6>
    <a:hlink>
      <a:srgbClr val="336600"/>
    </a:hlink>
    <a:folHlink>
      <a:srgbClr val="808000"/>
    </a:folHlink>
  </a:clrScheme>
</a:themeOverride>
</file>

<file path=ppt/theme/themeOverride12.xml><?xml version="1.0" encoding="utf-8"?>
<a:themeOverride xmlns:a="http://schemas.openxmlformats.org/drawingml/2006/main">
  <a:clrScheme name="Тема Office 5">
    <a:dk1>
      <a:srgbClr val="9B8D65"/>
    </a:dk1>
    <a:lt1>
      <a:srgbClr val="F8F8F8"/>
    </a:lt1>
    <a:dk2>
      <a:srgbClr val="002600"/>
    </a:dk2>
    <a:lt2>
      <a:srgbClr val="FAFACC"/>
    </a:lt2>
    <a:accent1>
      <a:srgbClr val="CC9933"/>
    </a:accent1>
    <a:accent2>
      <a:srgbClr val="8F9967"/>
    </a:accent2>
    <a:accent3>
      <a:srgbClr val="AAACAA"/>
    </a:accent3>
    <a:accent4>
      <a:srgbClr val="D4D4D4"/>
    </a:accent4>
    <a:accent5>
      <a:srgbClr val="E2CAAD"/>
    </a:accent5>
    <a:accent6>
      <a:srgbClr val="818A5D"/>
    </a:accent6>
    <a:hlink>
      <a:srgbClr val="336600"/>
    </a:hlink>
    <a:folHlink>
      <a:srgbClr val="808000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1365</Words>
  <Application>Microsoft Office PowerPoint</Application>
  <PresentationFormat>Экран (4:3)</PresentationFormat>
  <Paragraphs>116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45</vt:i4>
      </vt:variant>
    </vt:vector>
  </HeadingPairs>
  <TitlesOfParts>
    <vt:vector size="84" baseType="lpstr">
      <vt:lpstr>Arial</vt:lpstr>
      <vt:lpstr>Arial Black</vt:lpstr>
      <vt:lpstr>Calibri</vt:lpstr>
      <vt:lpstr>Century Schoolbook</vt:lpstr>
      <vt:lpstr>Constantia</vt:lpstr>
      <vt:lpstr>Corbel</vt:lpstr>
      <vt:lpstr>Franklin Gothic Book</vt:lpstr>
      <vt:lpstr>Franklin Gothic Medium</vt:lpstr>
      <vt:lpstr>Garamond</vt:lpstr>
      <vt:lpstr>Gill Sans MT</vt:lpstr>
      <vt:lpstr>Impact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Слои</vt:lpstr>
      <vt:lpstr>Пиксел</vt:lpstr>
      <vt:lpstr>Оформление по умолчанию</vt:lpstr>
      <vt:lpstr>Склон</vt:lpstr>
      <vt:lpstr>Океан</vt:lpstr>
      <vt:lpstr>Вершина горы</vt:lpstr>
      <vt:lpstr>Граница</vt:lpstr>
      <vt:lpstr>Клен</vt:lpstr>
      <vt:lpstr>Профиль</vt:lpstr>
      <vt:lpstr>Лучи</vt:lpstr>
      <vt:lpstr>Занавес</vt:lpstr>
      <vt:lpstr>Палитра</vt:lpstr>
      <vt:lpstr>Разрез</vt:lpstr>
      <vt:lpstr>Салют</vt:lpstr>
      <vt:lpstr>Поток</vt:lpstr>
      <vt:lpstr>Edge</vt:lpstr>
      <vt:lpstr>Трек</vt:lpstr>
      <vt:lpstr>Открытая</vt:lpstr>
      <vt:lpstr>Эркер</vt:lpstr>
      <vt:lpstr>1_Поток</vt:lpstr>
      <vt:lpstr>Солнцестояние</vt:lpstr>
      <vt:lpstr>Презентация PowerPoint</vt:lpstr>
      <vt:lpstr>ДОРОГА  К  ПИСЬМЕННОСТИ.</vt:lpstr>
      <vt:lpstr>Презентация PowerPoint</vt:lpstr>
      <vt:lpstr>Презентация PowerPoint</vt:lpstr>
      <vt:lpstr>Презентация PowerPoint</vt:lpstr>
      <vt:lpstr>ПОНЯТНО БЕЗ СЛОВ.</vt:lpstr>
      <vt:lpstr>Презентация PowerPoint</vt:lpstr>
      <vt:lpstr>КАКИЕ БЫВАЮТ СИГНАЛЫ.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СКОЛЬКО ЛЕТ РУССКОМУ ЯЗЫКУ?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Братья из Солуни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Правка алфавита Петром I.</vt:lpstr>
      <vt:lpstr>Презентация PowerPoint</vt:lpstr>
      <vt:lpstr>Презентация PowerPoint</vt:lpstr>
      <vt:lpstr> В 1775 году вышла в свет «Российская грамматика» Михаила Васильевича Ломоносова (1711 – 1765).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РУССКОГО     ЯЗЫКА.</dc:title>
  <dc:creator>Наталия</dc:creator>
  <cp:lastModifiedBy>1</cp:lastModifiedBy>
  <cp:revision>52</cp:revision>
  <dcterms:created xsi:type="dcterms:W3CDTF">2007-11-23T18:13:11Z</dcterms:created>
  <dcterms:modified xsi:type="dcterms:W3CDTF">2020-12-24T07:29:16Z</dcterms:modified>
</cp:coreProperties>
</file>