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3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5"/>
            <a:ext cx="4032448" cy="4192123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  <a:latin typeface="Georgia" pitchFamily="18" charset="0"/>
              </a:rPr>
              <a:t>Речкалов</a:t>
            </a:r>
            <a:endParaRPr lang="ru-RU" sz="4000" b="1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Georgia" pitchFamily="18" charset="0"/>
              </a:rPr>
              <a:t>Григорий </a:t>
            </a:r>
            <a:r>
              <a:rPr lang="ru-RU" sz="4000" b="1" dirty="0">
                <a:solidFill>
                  <a:srgbClr val="0070C0"/>
                </a:solidFill>
                <a:latin typeface="Georgia" pitchFamily="18" charset="0"/>
              </a:rPr>
              <a:t>Андреевич</a:t>
            </a: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40403"/>
            <a:ext cx="301825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5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Г.А.Речкалов на крыле Р-39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663892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149080"/>
            <a:ext cx="2952328" cy="157383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b="1" dirty="0">
                <a:latin typeface="Georgia" pitchFamily="18" charset="0"/>
              </a:rPr>
              <a:t>Дважды Герой Советского Союза Г. А. </a:t>
            </a:r>
            <a:r>
              <a:rPr lang="ru-RU" sz="1600" b="1" dirty="0" err="1">
                <a:latin typeface="Georgia" pitchFamily="18" charset="0"/>
              </a:rPr>
              <a:t>Речкалов</a:t>
            </a:r>
            <a:r>
              <a:rPr lang="ru-RU" sz="1600" b="1" dirty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в кабине и на </a:t>
            </a:r>
            <a:r>
              <a:rPr lang="ru-RU" sz="1600" b="1" dirty="0">
                <a:latin typeface="Georgia" pitchFamily="18" charset="0"/>
              </a:rPr>
              <a:t>крыле своей </a:t>
            </a:r>
            <a:r>
              <a:rPr lang="ru-RU" sz="1600" b="1" dirty="0" smtClean="0">
                <a:latin typeface="Georgia" pitchFamily="18" charset="0"/>
              </a:rPr>
              <a:t>"</a:t>
            </a:r>
            <a:r>
              <a:rPr lang="ru-RU" sz="1600" b="1" dirty="0" err="1">
                <a:latin typeface="Georgia" pitchFamily="18" charset="0"/>
              </a:rPr>
              <a:t>Аэрокобры</a:t>
            </a:r>
            <a:r>
              <a:rPr lang="ru-RU" sz="1600" b="1" dirty="0">
                <a:latin typeface="Georgia" pitchFamily="18" charset="0"/>
              </a:rPr>
              <a:t>".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5122" name="Picture 2" descr="Г.А.Речкалов на крыле Р-39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61436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49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837" y="4077072"/>
            <a:ext cx="7416824" cy="129614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b="1" dirty="0">
                <a:latin typeface="Georgia" pitchFamily="18" charset="0"/>
              </a:rPr>
              <a:t>Самолёт </a:t>
            </a:r>
            <a:r>
              <a:rPr lang="en-US" sz="2000" b="1" dirty="0">
                <a:latin typeface="Georgia" pitchFamily="18" charset="0"/>
              </a:rPr>
              <a:t>P-39Q-15-BE "</a:t>
            </a:r>
            <a:r>
              <a:rPr lang="en-US" sz="2000" b="1" dirty="0" err="1">
                <a:latin typeface="Georgia" pitchFamily="18" charset="0"/>
              </a:rPr>
              <a:t>Airacobra</a:t>
            </a:r>
            <a:r>
              <a:rPr lang="en-US" sz="2000" b="1" dirty="0">
                <a:latin typeface="Georgia" pitchFamily="18" charset="0"/>
              </a:rPr>
              <a:t>" </a:t>
            </a:r>
            <a:r>
              <a:rPr lang="ru-RU" sz="2000" b="1" dirty="0">
                <a:latin typeface="Georgia" pitchFamily="18" charset="0"/>
              </a:rPr>
              <a:t>Г. А. </a:t>
            </a:r>
            <a:r>
              <a:rPr lang="ru-RU" sz="2000" b="1" dirty="0" err="1">
                <a:latin typeface="Georgia" pitchFamily="18" charset="0"/>
              </a:rPr>
              <a:t>Речкалова</a:t>
            </a:r>
            <a:r>
              <a:rPr lang="ru-RU" sz="2000" b="1" dirty="0">
                <a:latin typeface="Georgia" pitchFamily="18" charset="0"/>
              </a:rPr>
              <a:t>. </a:t>
            </a:r>
            <a:endParaRPr lang="ru-RU" sz="2000" b="1" dirty="0" smtClean="0">
              <a:latin typeface="Georgia" pitchFamily="18" charset="0"/>
            </a:endParaRPr>
          </a:p>
          <a:p>
            <a:pPr indent="0" algn="ctr">
              <a:buNone/>
            </a:pPr>
            <a:r>
              <a:rPr lang="ru-RU" sz="2000" b="1" dirty="0" smtClean="0">
                <a:latin typeface="Georgia" pitchFamily="18" charset="0"/>
              </a:rPr>
              <a:t>16-й </a:t>
            </a:r>
            <a:r>
              <a:rPr lang="ru-RU" sz="2000" b="1" dirty="0" err="1">
                <a:latin typeface="Georgia" pitchFamily="18" charset="0"/>
              </a:rPr>
              <a:t>ГвИАП</a:t>
            </a:r>
            <a:r>
              <a:rPr lang="ru-RU" sz="2000" b="1" dirty="0">
                <a:latin typeface="Georgia" pitchFamily="18" charset="0"/>
              </a:rPr>
              <a:t>, 9-я </a:t>
            </a:r>
            <a:r>
              <a:rPr lang="ru-RU" sz="2000" b="1" dirty="0" err="1">
                <a:latin typeface="Georgia" pitchFamily="18" charset="0"/>
              </a:rPr>
              <a:t>ГвИАД</a:t>
            </a:r>
            <a:r>
              <a:rPr lang="ru-RU" sz="2000" b="1" dirty="0">
                <a:latin typeface="Georgia" pitchFamily="18" charset="0"/>
              </a:rPr>
              <a:t>, весна 1945 года.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6146" name="Picture 2" descr="Р-39Q-15 Г.А.Речкало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9" y="1124744"/>
            <a:ext cx="8001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0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200800" cy="4361657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b="1" dirty="0" smtClean="0"/>
              <a:t>     Через </a:t>
            </a:r>
            <a:r>
              <a:rPr lang="ru-RU" b="1" dirty="0"/>
              <a:t>много лет после окончания войны у </a:t>
            </a:r>
            <a:r>
              <a:rPr lang="ru-RU" b="1" dirty="0" err="1"/>
              <a:t>Гpигоpия</a:t>
            </a:r>
            <a:r>
              <a:rPr lang="ru-RU" b="1" dirty="0"/>
              <a:t> </a:t>
            </a:r>
            <a:r>
              <a:rPr lang="ru-RU" b="1" dirty="0" err="1"/>
              <a:t>Речкалова</a:t>
            </a:r>
            <a:r>
              <a:rPr lang="ru-RU" b="1" dirty="0"/>
              <a:t> как-то </a:t>
            </a:r>
            <a:r>
              <a:rPr lang="ru-RU" b="1" dirty="0" err="1"/>
              <a:t>спpосили</a:t>
            </a:r>
            <a:r>
              <a:rPr lang="ru-RU" b="1" dirty="0"/>
              <a:t>, что он больше всего ценил в "</a:t>
            </a:r>
            <a:r>
              <a:rPr lang="ru-RU" b="1" dirty="0" err="1"/>
              <a:t>Аэpокобpе</a:t>
            </a:r>
            <a:r>
              <a:rPr lang="ru-RU" b="1" dirty="0"/>
              <a:t>", на </a:t>
            </a:r>
            <a:r>
              <a:rPr lang="ru-RU" b="1" dirty="0" err="1"/>
              <a:t>котоpой</a:t>
            </a:r>
            <a:r>
              <a:rPr lang="ru-RU" b="1" dirty="0"/>
              <a:t> </a:t>
            </a:r>
            <a:r>
              <a:rPr lang="ru-RU" b="1" dirty="0" err="1"/>
              <a:t>одеpжал</a:t>
            </a:r>
            <a:r>
              <a:rPr lang="ru-RU" b="1" dirty="0"/>
              <a:t> столько побед: </a:t>
            </a:r>
            <a:r>
              <a:rPr lang="ru-RU" b="1" dirty="0" err="1"/>
              <a:t>скоpость</a:t>
            </a:r>
            <a:r>
              <a:rPr lang="ru-RU" b="1" dirty="0"/>
              <a:t>, мощь огневого залпа, </a:t>
            </a:r>
            <a:r>
              <a:rPr lang="ru-RU" b="1" dirty="0" err="1"/>
              <a:t>обзоp</a:t>
            </a:r>
            <a:r>
              <a:rPr lang="ru-RU" b="1" dirty="0"/>
              <a:t> из кабины, надёжность </a:t>
            </a:r>
            <a:r>
              <a:rPr lang="ru-RU" b="1" dirty="0" err="1"/>
              <a:t>мотоpа</a:t>
            </a:r>
            <a:r>
              <a:rPr lang="ru-RU" b="1" dirty="0"/>
              <a:t>? </a:t>
            </a:r>
            <a:r>
              <a:rPr lang="ru-RU" b="1" dirty="0" err="1"/>
              <a:t>Речкалов</a:t>
            </a:r>
            <a:r>
              <a:rPr lang="ru-RU" b="1" dirty="0"/>
              <a:t> ответил, что, конечно, все </a:t>
            </a:r>
            <a:r>
              <a:rPr lang="ru-RU" b="1" dirty="0" err="1"/>
              <a:t>пеpечисленные</a:t>
            </a:r>
            <a:r>
              <a:rPr lang="ru-RU" b="1" dirty="0"/>
              <a:t> достоинства машины - очень важны. </a:t>
            </a:r>
            <a:r>
              <a:rPr lang="ru-RU" b="1" dirty="0" err="1"/>
              <a:t>Hо</a:t>
            </a:r>
            <a:r>
              <a:rPr lang="ru-RU" b="1" dirty="0"/>
              <a:t> главное всё - таки... было </a:t>
            </a:r>
            <a:r>
              <a:rPr lang="ru-RU" b="1" dirty="0" err="1"/>
              <a:t>pадио</a:t>
            </a:r>
            <a:r>
              <a:rPr lang="ru-RU" b="1" dirty="0"/>
              <a:t>. </a:t>
            </a:r>
            <a:r>
              <a:rPr lang="ru-RU" b="1" dirty="0" err="1"/>
              <a:t>Hа</a:t>
            </a:r>
            <a:r>
              <a:rPr lang="ru-RU" b="1" dirty="0"/>
              <a:t> этой машине была отличная, </a:t>
            </a:r>
            <a:r>
              <a:rPr lang="ru-RU" b="1" dirty="0" err="1"/>
              <a:t>pедкая</a:t>
            </a:r>
            <a:r>
              <a:rPr lang="ru-RU" b="1" dirty="0"/>
              <a:t> по тем </a:t>
            </a:r>
            <a:r>
              <a:rPr lang="ru-RU" b="1" dirty="0" err="1"/>
              <a:t>вpеменам</a:t>
            </a:r>
            <a:r>
              <a:rPr lang="ru-RU" b="1" dirty="0"/>
              <a:t> </a:t>
            </a:r>
            <a:r>
              <a:rPr lang="ru-RU" b="1" dirty="0" err="1"/>
              <a:t>pадиосвязь</a:t>
            </a:r>
            <a:r>
              <a:rPr lang="ru-RU" b="1" dirty="0"/>
              <a:t>. </a:t>
            </a:r>
            <a:r>
              <a:rPr lang="ru-RU" b="1" dirty="0" err="1"/>
              <a:t>Благодаpя</a:t>
            </a:r>
            <a:r>
              <a:rPr lang="ru-RU" b="1" dirty="0"/>
              <a:t> ей пилоты в </a:t>
            </a:r>
            <a:r>
              <a:rPr lang="ru-RU" b="1" dirty="0" err="1"/>
              <a:t>гpуппе</a:t>
            </a:r>
            <a:r>
              <a:rPr lang="ru-RU" b="1" dirty="0"/>
              <a:t> </a:t>
            </a:r>
            <a:r>
              <a:rPr lang="ru-RU" b="1" dirty="0" err="1"/>
              <a:t>pазговаpивали</a:t>
            </a:r>
            <a:r>
              <a:rPr lang="ru-RU" b="1" dirty="0"/>
              <a:t> между собой, как по телефону. Кто что увидел - </a:t>
            </a:r>
            <a:r>
              <a:rPr lang="ru-RU" b="1" dirty="0" err="1"/>
              <a:t>сpазу</a:t>
            </a:r>
            <a:r>
              <a:rPr lang="ru-RU" b="1" dirty="0"/>
              <a:t> все знают. Поэтому никаких неожиданностей, в боевых вылетах, у них не бывало.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50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Г.А.Речкалов у самолёт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2099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Г.А.Речкалов и А.И.Труд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1937"/>
            <a:ext cx="33337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900730"/>
              </p:ext>
            </p:extLst>
          </p:nvPr>
        </p:nvGraphicFramePr>
        <p:xfrm>
          <a:off x="621522" y="4005064"/>
          <a:ext cx="7890445" cy="2288678"/>
        </p:xfrm>
        <a:graphic>
          <a:graphicData uri="http://schemas.openxmlformats.org/drawingml/2006/table">
            <a:tbl>
              <a:tblPr/>
              <a:tblGrid>
                <a:gridCol w="7890445"/>
              </a:tblGrid>
              <a:tr h="23778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19" marR="89319" marT="44659" marB="446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880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125 вражеских самолётов сбили вдвоём советские асы</a:t>
                      </a:r>
                      <a:br>
                        <a:rPr lang="ru-RU" sz="1800" b="1" dirty="0"/>
                      </a:br>
                      <a:r>
                        <a:rPr lang="ru-RU" sz="1800" b="1" dirty="0"/>
                        <a:t>- дважды Герой Советского Союза гвардии капитан</a:t>
                      </a:r>
                      <a:br>
                        <a:rPr lang="ru-RU" sz="1800" b="1" dirty="0"/>
                      </a:br>
                      <a:r>
                        <a:rPr lang="ru-RU" sz="1800" b="1" dirty="0"/>
                        <a:t>Григорий </a:t>
                      </a:r>
                      <a:r>
                        <a:rPr lang="ru-RU" sz="1800" b="1" dirty="0" err="1"/>
                        <a:t>Речкалов</a:t>
                      </a:r>
                      <a:r>
                        <a:rPr lang="ru-RU" sz="1800" b="1" dirty="0"/>
                        <a:t> (слева) и Герой Советского Союза</a:t>
                      </a:r>
                      <a:br>
                        <a:rPr lang="ru-RU" sz="1800" b="1" dirty="0"/>
                      </a:br>
                      <a:r>
                        <a:rPr lang="ru-RU" sz="1800" b="1" dirty="0"/>
                        <a:t>гвардии старший лейтенант Андрей Труд. Оба лётчика</a:t>
                      </a:r>
                      <a:br>
                        <a:rPr lang="ru-RU" sz="1800" b="1" dirty="0"/>
                      </a:br>
                      <a:r>
                        <a:rPr lang="ru-RU" sz="1800" b="1" dirty="0"/>
                        <a:t>участвуют в войне с самого начала, прошли большой и</a:t>
                      </a:r>
                      <a:br>
                        <a:rPr lang="ru-RU" sz="1800" b="1" dirty="0"/>
                      </a:br>
                      <a:r>
                        <a:rPr lang="ru-RU" sz="1800" b="1" dirty="0"/>
                        <a:t>славный путь со своим полком. (Огонёк № 28-29, 1944 г.)</a:t>
                      </a:r>
                      <a:endParaRPr lang="ru-RU" sz="1800" dirty="0"/>
                    </a:p>
                  </a:txBody>
                  <a:tcPr marL="139560" marR="139560" marT="139560" marB="139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61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344816" cy="4289649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ru-RU" sz="2000" dirty="0" smtClean="0">
                <a:latin typeface="Georgia" pitchFamily="18" charset="0"/>
              </a:rPr>
              <a:t>    </a:t>
            </a:r>
            <a:r>
              <a:rPr lang="ru-RU" sz="2800" dirty="0" smtClean="0">
                <a:latin typeface="Georgia" pitchFamily="18" charset="0"/>
              </a:rPr>
              <a:t>Родился </a:t>
            </a:r>
            <a:r>
              <a:rPr lang="ru-RU" sz="2800" dirty="0">
                <a:latin typeface="Georgia" pitchFamily="18" charset="0"/>
              </a:rPr>
              <a:t>9 февраля 1920 года в деревне </a:t>
            </a:r>
            <a:r>
              <a:rPr lang="ru-RU" sz="2800" dirty="0" err="1">
                <a:latin typeface="Georgia" pitchFamily="18" charset="0"/>
              </a:rPr>
              <a:t>Худяково</a:t>
            </a:r>
            <a:r>
              <a:rPr lang="ru-RU" sz="2800" dirty="0">
                <a:latin typeface="Georgia" pitchFamily="18" charset="0"/>
              </a:rPr>
              <a:t>, ныне посёлок Зайково Свердловской области, в семье крестьянина. Окончил 6 классов неполной средней школы и аэроклуб. С 1938 года в рядах Красной Армии, в 1939 году окончил Пермскую военную авиационную школу пилотов.</a:t>
            </a:r>
          </a:p>
        </p:txBody>
      </p:sp>
    </p:spTree>
    <p:extLst>
      <p:ext uri="{BB962C8B-B14F-4D97-AF65-F5344CB8AC3E}">
        <p14:creationId xmlns:p14="http://schemas.microsoft.com/office/powerpoint/2010/main" val="166139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488832" cy="4361657"/>
          </a:xfrm>
        </p:spPr>
        <p:txBody>
          <a:bodyPr>
            <a:noAutofit/>
          </a:bodyPr>
          <a:lstStyle/>
          <a:p>
            <a:r>
              <a:rPr lang="ru-RU" dirty="0"/>
              <a:t>С июня 1941 года младший лейтенант Г. А. </a:t>
            </a:r>
            <a:r>
              <a:rPr lang="ru-RU" dirty="0" err="1"/>
              <a:t>Речкалов</a:t>
            </a:r>
            <a:r>
              <a:rPr lang="ru-RU" dirty="0"/>
              <a:t> в действующей армии. В составе 55-го ИАП (16-го Гвардейского ИАП) сражался на Южном, Северо - Кавказском, 1-м, 2-м и 4-м Украинских фронтах. С марта 1945 года - в Управлении 9-й Гвардейской ИАД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 маю 1943 года командир звена 16-го Гвардейского истребительного авиационного полка (216-я смешанная авиационная дивизия, 4-я Воздушная армия, Северо - Кавказский фронт) Гвардии старший лейтенант Г. А. </a:t>
            </a:r>
            <a:r>
              <a:rPr lang="ru-RU" dirty="0" err="1"/>
              <a:t>Речкалов</a:t>
            </a:r>
            <a:r>
              <a:rPr lang="ru-RU" dirty="0"/>
              <a:t> совершил 194 боевых вылета, в 54 воздушных боях сбил лично 12 самолётов противника и 2 - в составе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50777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72808" cy="4608512"/>
          </a:xfrm>
        </p:spPr>
        <p:txBody>
          <a:bodyPr>
            <a:noAutofit/>
          </a:bodyPr>
          <a:lstStyle/>
          <a:p>
            <a:r>
              <a:rPr lang="ru-RU" sz="2400" b="1" dirty="0"/>
              <a:t>4 мая 1943 года за мужество и воинскую доблесть, проявленные в боях с врагами, удостоен звания Героя Советского Союза.</a:t>
            </a:r>
          </a:p>
          <a:p>
            <a:r>
              <a:rPr lang="ru-RU" sz="2400" b="1" dirty="0"/>
              <a:t>К июню 1944 года заместитель командира того же полка </a:t>
            </a:r>
            <a:r>
              <a:rPr lang="ru-RU" sz="2400" b="1" dirty="0" smtClean="0"/>
              <a:t>Гвардии </a:t>
            </a:r>
            <a:r>
              <a:rPr lang="ru-RU" sz="2400" b="1" dirty="0"/>
              <a:t>капитан Г. А. </a:t>
            </a:r>
            <a:r>
              <a:rPr lang="ru-RU" sz="2400" b="1" dirty="0" err="1"/>
              <a:t>Речкалов</a:t>
            </a:r>
            <a:r>
              <a:rPr lang="ru-RU" sz="2400" b="1" dirty="0"/>
              <a:t> совершил 415 боевых вылетов, участвовал в 112 воздушных боях, сбил лично 48 самолётов противника и 6 - в группе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638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200800" cy="4361657"/>
          </a:xfrm>
        </p:spPr>
        <p:txBody>
          <a:bodyPr>
            <a:normAutofit fontScale="85000" lnSpcReduction="20000"/>
          </a:bodyPr>
          <a:lstStyle/>
          <a:p>
            <a:r>
              <a:rPr lang="ru-RU" sz="2200" b="1" dirty="0"/>
              <a:t>1 июля 1944 года за успешно проведённые воздушные бои награждён второй медалью "Золотая Звезда".</a:t>
            </a:r>
          </a:p>
          <a:p>
            <a:r>
              <a:rPr lang="ru-RU" sz="2200" b="1" dirty="0"/>
              <a:t>Всего выполнил более 450 успешных боевых вылетов, в 122 воздушных боях сбил 56 самолётов лично и 6 - в составе группы.</a:t>
            </a:r>
          </a:p>
          <a:p>
            <a:r>
              <a:rPr lang="ru-RU" sz="2200" b="1" dirty="0"/>
              <a:t>После войны продолжал служить в ВВС. В 1951 году окончил Военно - Воздушную академию. С 1959 года Гвардии генерал - майор авиации Г. А. </a:t>
            </a:r>
            <a:r>
              <a:rPr lang="ru-RU" sz="2200" b="1" dirty="0" err="1"/>
              <a:t>Речкалов</a:t>
            </a:r>
            <a:r>
              <a:rPr lang="ru-RU" sz="2200" b="1" dirty="0"/>
              <a:t> - в запасе. Жил в Москве. Написал книги о военных буднях - "В гостях у молодости", "Дымное небо войны", "В небе Молдавии". Умер 22 декабря 1990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23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4608512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/>
              <a:t>Этот блистательный воздушный боец отличался весьма противоречивым и неровным характером. Являя образец мужества, решимости и дисциплины в одном вылете, в следующем он мог отвлечься от выполнения главной задачи и столь же решительно начать преследование случайного противника. Его боевая судьба переплелась с судьбой А. И. </a:t>
            </a:r>
            <a:r>
              <a:rPr lang="ru-RU" sz="2200" b="1" dirty="0" err="1"/>
              <a:t>Покрышкина</a:t>
            </a:r>
            <a:r>
              <a:rPr lang="ru-RU" sz="2200" b="1" dirty="0"/>
              <a:t>; он летал с ним в группе, сменял его на должности </a:t>
            </a:r>
            <a:r>
              <a:rPr lang="ru-RU" sz="2200" b="1" dirty="0" err="1"/>
              <a:t>комэска</a:t>
            </a:r>
            <a:r>
              <a:rPr lang="ru-RU" sz="2200" b="1" dirty="0"/>
              <a:t>, затем на должности командира полка. Сам Александр Иванович лучшими качествами </a:t>
            </a:r>
            <a:r>
              <a:rPr lang="ru-RU" sz="2200" b="1" dirty="0" err="1"/>
              <a:t>Речкалова</a:t>
            </a:r>
            <a:r>
              <a:rPr lang="ru-RU" sz="2200" b="1" dirty="0"/>
              <a:t> считал прямоту и откровенность.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95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80928"/>
            <a:ext cx="7704856" cy="30963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Свои первые боевые вылеты, на штурмовку войск противника, </a:t>
            </a:r>
            <a:r>
              <a:rPr lang="ru-RU" b="1" dirty="0" err="1"/>
              <a:t>Речкалов</a:t>
            </a:r>
            <a:r>
              <a:rPr lang="ru-RU" b="1" dirty="0"/>
              <a:t> сделал на И-153 - биплане с синим хвостовым номером "13". В течение 1-й недели войны он выполнил около 30 боевых вылетов на штурмовку и провёл 10 воздушных боёв.</a:t>
            </a:r>
          </a:p>
          <a:p>
            <a:r>
              <a:rPr lang="ru-RU" b="1" dirty="0"/>
              <a:t>На этой же машине он одержал свою первую победу - 27 июня 1941 года залпом реактивных снарядов сбив одного из атаковавших его Ме-109. Как и </a:t>
            </a:r>
            <a:r>
              <a:rPr lang="ru-RU" b="1" dirty="0" err="1"/>
              <a:t>Покрышкин</a:t>
            </a:r>
            <a:r>
              <a:rPr lang="ru-RU" b="1" dirty="0"/>
              <a:t>, позднее он говорил, что его 13-й номер "несчастливый для врага". На нём же он, правда, потерпел аварию из - за отказа мотора: оборвался шатун, и, скапотировав, </a:t>
            </a:r>
            <a:r>
              <a:rPr lang="ru-RU" b="1" dirty="0" err="1"/>
              <a:t>Речкалов</a:t>
            </a:r>
            <a:r>
              <a:rPr lang="ru-RU" b="1" dirty="0"/>
              <a:t> едва не погиб.</a:t>
            </a:r>
          </a:p>
          <a:p>
            <a:endParaRPr lang="ru-RU" dirty="0"/>
          </a:p>
        </p:txBody>
      </p:sp>
      <p:pic>
        <p:nvPicPr>
          <p:cNvPr id="2050" name="Picture 2" descr="И-153 Г.А.Речкало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41" y="692696"/>
            <a:ext cx="50006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6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9592" y="5112358"/>
            <a:ext cx="7272808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А. Клубов, Г.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Речкалов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, А. Труд и Б. Глинка (слева направо).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074" name="Picture 2" descr="Речкалов с товарищ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70" y="908720"/>
            <a:ext cx="6179046" cy="42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7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Г.А.Речка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0481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Г.А.Речкало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6864"/>
            <a:ext cx="3448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Г.А.Речкалов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93881"/>
            <a:ext cx="2149227" cy="32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69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</TotalTime>
  <Words>688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</cp:revision>
  <dcterms:created xsi:type="dcterms:W3CDTF">2015-01-15T14:08:13Z</dcterms:created>
  <dcterms:modified xsi:type="dcterms:W3CDTF">2015-01-15T14:45:03Z</dcterms:modified>
</cp:coreProperties>
</file>