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  <p:sldMasterId id="2147483673" r:id="rId2"/>
  </p:sldMasterIdLst>
  <p:sldIdLst>
    <p:sldId id="296" r:id="rId3"/>
    <p:sldId id="298" r:id="rId4"/>
    <p:sldId id="299" r:id="rId5"/>
    <p:sldId id="300" r:id="rId6"/>
    <p:sldId id="297" r:id="rId7"/>
    <p:sldId id="301" r:id="rId8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FF99FF"/>
    <a:srgbClr val="CCEC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26" autoAdjust="0"/>
    <p:restoredTop sz="94660"/>
  </p:normalViewPr>
  <p:slideViewPr>
    <p:cSldViewPr>
      <p:cViewPr varScale="1">
        <p:scale>
          <a:sx n="80" d="100"/>
          <a:sy n="80" d="100"/>
        </p:scale>
        <p:origin x="133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lIns="91418" tIns="45710" rIns="91418" bIns="45710"/>
          <a:lstStyle>
            <a:lvl1pPr marL="0" indent="0" algn="ctr">
              <a:buNone/>
              <a:defRPr/>
            </a:lvl1pPr>
            <a:lvl2pPr marL="457090" indent="0" algn="ctr">
              <a:buNone/>
              <a:defRPr/>
            </a:lvl2pPr>
            <a:lvl3pPr marL="914180" indent="0" algn="ctr">
              <a:buNone/>
              <a:defRPr/>
            </a:lvl3pPr>
            <a:lvl4pPr marL="1371270" indent="0" algn="ctr">
              <a:buNone/>
              <a:defRPr/>
            </a:lvl4pPr>
            <a:lvl5pPr marL="1828361" indent="0" algn="ctr">
              <a:buNone/>
              <a:defRPr/>
            </a:lvl5pPr>
            <a:lvl6pPr marL="2285451" indent="0" algn="ctr">
              <a:buNone/>
              <a:defRPr/>
            </a:lvl6pPr>
            <a:lvl7pPr marL="2742542" indent="0" algn="ctr">
              <a:buNone/>
              <a:defRPr/>
            </a:lvl7pPr>
            <a:lvl8pPr marL="3199632" indent="0" algn="ctr">
              <a:buNone/>
              <a:defRPr/>
            </a:lvl8pPr>
            <a:lvl9pPr marL="3656722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C9E74B-74C9-47B4-A5AD-DFF7929F81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eaVert" lIns="91418" tIns="45710" rIns="91418" bIns="4571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C9E74B-74C9-47B4-A5AD-DFF7929F81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"/>
            <a:ext cx="2057400" cy="61261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"/>
            <a:ext cx="6019800" cy="6126163"/>
          </a:xfrm>
          <a:prstGeom prst="rect">
            <a:avLst/>
          </a:prstGeom>
        </p:spPr>
        <p:txBody>
          <a:bodyPr vert="eaVert" lIns="91418" tIns="45710" rIns="91418" bIns="4571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C9E74B-74C9-47B4-A5AD-DFF7929F81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4" y="0"/>
            <a:ext cx="7272337" cy="6921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lIns="91418" tIns="45710" rIns="91418" bIns="45710"/>
          <a:lstStyle/>
          <a:p>
            <a:pPr lvl="0"/>
            <a:r>
              <a:rPr lang="ru-RU" noProof="0" smtClean="0"/>
              <a:t>Вставка диаграммы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C9E74B-74C9-47B4-A5AD-DFF7929F81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lIns="91418" tIns="45710" rIns="91418" bIns="45710"/>
          <a:lstStyle>
            <a:lvl1pPr marL="0" indent="0" algn="ctr">
              <a:buNone/>
              <a:defRPr/>
            </a:lvl1pPr>
            <a:lvl2pPr marL="457090" indent="0" algn="ctr">
              <a:buNone/>
              <a:defRPr/>
            </a:lvl2pPr>
            <a:lvl3pPr marL="914180" indent="0" algn="ctr">
              <a:buNone/>
              <a:defRPr/>
            </a:lvl3pPr>
            <a:lvl4pPr marL="1371270" indent="0" algn="ctr">
              <a:buNone/>
              <a:defRPr/>
            </a:lvl4pPr>
            <a:lvl5pPr marL="1828361" indent="0" algn="ctr">
              <a:buNone/>
              <a:defRPr/>
            </a:lvl5pPr>
            <a:lvl6pPr marL="2285451" indent="0" algn="ctr">
              <a:buNone/>
              <a:defRPr/>
            </a:lvl6pPr>
            <a:lvl7pPr marL="2742542" indent="0" algn="ctr">
              <a:buNone/>
              <a:defRPr/>
            </a:lvl7pPr>
            <a:lvl8pPr marL="3199632" indent="0" algn="ctr">
              <a:buNone/>
              <a:defRPr/>
            </a:lvl8pPr>
            <a:lvl9pPr marL="3656722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1C8C7B-C481-4A9F-800D-981837A6D7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4749603"/>
      </p:ext>
    </p:extLst>
  </p:cSld>
  <p:clrMapOvr>
    <a:masterClrMapping/>
  </p:clrMapOvr>
  <p:transition>
    <p:pull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lIns="91418" tIns="45710" rIns="91418" bIns="45710"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3ADD1A-333D-42D3-8E70-4A914A11B9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5495525"/>
      </p:ext>
    </p:extLst>
  </p:cSld>
  <p:clrMapOvr>
    <a:masterClrMapping/>
  </p:clrMapOvr>
  <p:transition>
    <p:pull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  <a:prstGeom prst="rect">
            <a:avLst/>
          </a:prstGeom>
        </p:spPr>
        <p:txBody>
          <a:bodyPr lIns="91418" tIns="45710" rIns="91418" bIns="45710" anchor="b"/>
          <a:lstStyle>
            <a:lvl1pPr marL="0" indent="0">
              <a:buNone/>
              <a:defRPr sz="2000"/>
            </a:lvl1pPr>
            <a:lvl2pPr marL="457090" indent="0">
              <a:buNone/>
              <a:defRPr sz="1800"/>
            </a:lvl2pPr>
            <a:lvl3pPr marL="914180" indent="0">
              <a:buNone/>
              <a:defRPr sz="1600"/>
            </a:lvl3pPr>
            <a:lvl4pPr marL="1371270" indent="0">
              <a:buNone/>
              <a:defRPr sz="1400"/>
            </a:lvl4pPr>
            <a:lvl5pPr marL="1828361" indent="0">
              <a:buNone/>
              <a:defRPr sz="1400"/>
            </a:lvl5pPr>
            <a:lvl6pPr marL="2285451" indent="0">
              <a:buNone/>
              <a:defRPr sz="1400"/>
            </a:lvl6pPr>
            <a:lvl7pPr marL="2742542" indent="0">
              <a:buNone/>
              <a:defRPr sz="1400"/>
            </a:lvl7pPr>
            <a:lvl8pPr marL="3199632" indent="0">
              <a:buNone/>
              <a:defRPr sz="1400"/>
            </a:lvl8pPr>
            <a:lvl9pPr marL="3656722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BE5ED-66F2-4D28-A8BF-DAD97D96FF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698214"/>
      </p:ext>
    </p:extLst>
  </p:cSld>
  <p:clrMapOvr>
    <a:masterClrMapping/>
  </p:clrMapOvr>
  <p:transition>
    <p:pull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  <a:prstGeom prst="rect">
            <a:avLst/>
          </a:prstGeom>
        </p:spPr>
        <p:txBody>
          <a:bodyPr lIns="91418" tIns="45710" rIns="91418" bIns="4571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  <a:prstGeom prst="rect">
            <a:avLst/>
          </a:prstGeom>
        </p:spPr>
        <p:txBody>
          <a:bodyPr lIns="91418" tIns="45710" rIns="91418" bIns="4571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E6CFF-82DC-470E-A14E-B696D0AEB6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834617"/>
      </p:ext>
    </p:extLst>
  </p:cSld>
  <p:clrMapOvr>
    <a:masterClrMapping/>
  </p:clrMapOvr>
  <p:transition>
    <p:pull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lIns="91418" tIns="45710" rIns="91418" bIns="45710" anchor="b"/>
          <a:lstStyle>
            <a:lvl1pPr marL="0" indent="0">
              <a:buNone/>
              <a:defRPr sz="2400" b="1"/>
            </a:lvl1pPr>
            <a:lvl2pPr marL="457090" indent="0">
              <a:buNone/>
              <a:defRPr sz="2000" b="1"/>
            </a:lvl2pPr>
            <a:lvl3pPr marL="914180" indent="0">
              <a:buNone/>
              <a:defRPr sz="1800" b="1"/>
            </a:lvl3pPr>
            <a:lvl4pPr marL="1371270" indent="0">
              <a:buNone/>
              <a:defRPr sz="1600" b="1"/>
            </a:lvl4pPr>
            <a:lvl5pPr marL="1828361" indent="0">
              <a:buNone/>
              <a:defRPr sz="1600" b="1"/>
            </a:lvl5pPr>
            <a:lvl6pPr marL="2285451" indent="0">
              <a:buNone/>
              <a:defRPr sz="1600" b="1"/>
            </a:lvl6pPr>
            <a:lvl7pPr marL="2742542" indent="0">
              <a:buNone/>
              <a:defRPr sz="1600" b="1"/>
            </a:lvl7pPr>
            <a:lvl8pPr marL="3199632" indent="0">
              <a:buNone/>
              <a:defRPr sz="1600" b="1"/>
            </a:lvl8pPr>
            <a:lvl9pPr marL="365672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lIns="91418" tIns="45710" rIns="91418" bIns="4571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  <a:prstGeom prst="rect">
            <a:avLst/>
          </a:prstGeom>
        </p:spPr>
        <p:txBody>
          <a:bodyPr lIns="91418" tIns="45710" rIns="91418" bIns="45710" anchor="b"/>
          <a:lstStyle>
            <a:lvl1pPr marL="0" indent="0">
              <a:buNone/>
              <a:defRPr sz="2400" b="1"/>
            </a:lvl1pPr>
            <a:lvl2pPr marL="457090" indent="0">
              <a:buNone/>
              <a:defRPr sz="2000" b="1"/>
            </a:lvl2pPr>
            <a:lvl3pPr marL="914180" indent="0">
              <a:buNone/>
              <a:defRPr sz="1800" b="1"/>
            </a:lvl3pPr>
            <a:lvl4pPr marL="1371270" indent="0">
              <a:buNone/>
              <a:defRPr sz="1600" b="1"/>
            </a:lvl4pPr>
            <a:lvl5pPr marL="1828361" indent="0">
              <a:buNone/>
              <a:defRPr sz="1600" b="1"/>
            </a:lvl5pPr>
            <a:lvl6pPr marL="2285451" indent="0">
              <a:buNone/>
              <a:defRPr sz="1600" b="1"/>
            </a:lvl6pPr>
            <a:lvl7pPr marL="2742542" indent="0">
              <a:buNone/>
              <a:defRPr sz="1600" b="1"/>
            </a:lvl7pPr>
            <a:lvl8pPr marL="3199632" indent="0">
              <a:buNone/>
              <a:defRPr sz="1600" b="1"/>
            </a:lvl8pPr>
            <a:lvl9pPr marL="365672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  <a:prstGeom prst="rect">
            <a:avLst/>
          </a:prstGeom>
        </p:spPr>
        <p:txBody>
          <a:bodyPr lIns="91418" tIns="45710" rIns="91418" bIns="4571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01304C-021A-45FF-8042-1A166C0E7B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686748"/>
      </p:ext>
    </p:extLst>
  </p:cSld>
  <p:clrMapOvr>
    <a:masterClrMapping/>
  </p:clrMapOvr>
  <p:transition>
    <p:pull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C0BCA-6754-42D6-88CC-1A544A821C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21962"/>
      </p:ext>
    </p:extLst>
  </p:cSld>
  <p:clrMapOvr>
    <a:masterClrMapping/>
  </p:clrMapOvr>
  <p:transition>
    <p:pull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279C76-3225-48D9-9BE6-FC9B5BC317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1600561"/>
      </p:ext>
    </p:extLst>
  </p:cSld>
  <p:clrMapOvr>
    <a:masterClrMapping/>
  </p:clrMapOvr>
  <p:transition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lIns="91418" tIns="45710" rIns="91418" bIns="4571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C9E74B-74C9-47B4-A5AD-DFF7929F81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  <a:prstGeom prst="rect">
            <a:avLst/>
          </a:prstGeom>
        </p:spPr>
        <p:txBody>
          <a:bodyPr lIns="91418" tIns="45710" rIns="91418" bIns="4571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435101"/>
            <a:ext cx="3008313" cy="4691063"/>
          </a:xfrm>
          <a:prstGeom prst="rect">
            <a:avLst/>
          </a:prstGeom>
        </p:spPr>
        <p:txBody>
          <a:bodyPr lIns="91418" tIns="45710" rIns="91418" bIns="45710"/>
          <a:lstStyle>
            <a:lvl1pPr marL="0" indent="0">
              <a:buNone/>
              <a:defRPr sz="1400"/>
            </a:lvl1pPr>
            <a:lvl2pPr marL="457090" indent="0">
              <a:buNone/>
              <a:defRPr sz="1200"/>
            </a:lvl2pPr>
            <a:lvl3pPr marL="914180" indent="0">
              <a:buNone/>
              <a:defRPr sz="1000"/>
            </a:lvl3pPr>
            <a:lvl4pPr marL="1371270" indent="0">
              <a:buNone/>
              <a:defRPr sz="900"/>
            </a:lvl4pPr>
            <a:lvl5pPr marL="1828361" indent="0">
              <a:buNone/>
              <a:defRPr sz="900"/>
            </a:lvl5pPr>
            <a:lvl6pPr marL="2285451" indent="0">
              <a:buNone/>
              <a:defRPr sz="900"/>
            </a:lvl6pPr>
            <a:lvl7pPr marL="2742542" indent="0">
              <a:buNone/>
              <a:defRPr sz="900"/>
            </a:lvl7pPr>
            <a:lvl8pPr marL="3199632" indent="0">
              <a:buNone/>
              <a:defRPr sz="900"/>
            </a:lvl8pPr>
            <a:lvl9pPr marL="365672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7B30F-FC95-4CFD-99E4-8ADE02E0FD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771070"/>
      </p:ext>
    </p:extLst>
  </p:cSld>
  <p:clrMapOvr>
    <a:masterClrMapping/>
  </p:clrMapOvr>
  <p:transition>
    <p:pull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  <a:prstGeom prst="rect">
            <a:avLst/>
          </a:prstGeom>
        </p:spPr>
        <p:txBody>
          <a:bodyPr lIns="91418" tIns="45710" rIns="91418" bIns="45710"/>
          <a:lstStyle>
            <a:lvl1pPr marL="0" indent="0">
              <a:buNone/>
              <a:defRPr sz="3200"/>
            </a:lvl1pPr>
            <a:lvl2pPr marL="457090" indent="0">
              <a:buNone/>
              <a:defRPr sz="2800"/>
            </a:lvl2pPr>
            <a:lvl3pPr marL="914180" indent="0">
              <a:buNone/>
              <a:defRPr sz="2400"/>
            </a:lvl3pPr>
            <a:lvl4pPr marL="1371270" indent="0">
              <a:buNone/>
              <a:defRPr sz="2000"/>
            </a:lvl4pPr>
            <a:lvl5pPr marL="1828361" indent="0">
              <a:buNone/>
              <a:defRPr sz="2000"/>
            </a:lvl5pPr>
            <a:lvl6pPr marL="2285451" indent="0">
              <a:buNone/>
              <a:defRPr sz="2000"/>
            </a:lvl6pPr>
            <a:lvl7pPr marL="2742542" indent="0">
              <a:buNone/>
              <a:defRPr sz="2000"/>
            </a:lvl7pPr>
            <a:lvl8pPr marL="3199632" indent="0">
              <a:buNone/>
              <a:defRPr sz="2000"/>
            </a:lvl8pPr>
            <a:lvl9pPr marL="3656722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lIns="91418" tIns="45710" rIns="91418" bIns="45710"/>
          <a:lstStyle>
            <a:lvl1pPr marL="0" indent="0">
              <a:buNone/>
              <a:defRPr sz="1400"/>
            </a:lvl1pPr>
            <a:lvl2pPr marL="457090" indent="0">
              <a:buNone/>
              <a:defRPr sz="1200"/>
            </a:lvl2pPr>
            <a:lvl3pPr marL="914180" indent="0">
              <a:buNone/>
              <a:defRPr sz="1000"/>
            </a:lvl3pPr>
            <a:lvl4pPr marL="1371270" indent="0">
              <a:buNone/>
              <a:defRPr sz="900"/>
            </a:lvl4pPr>
            <a:lvl5pPr marL="1828361" indent="0">
              <a:buNone/>
              <a:defRPr sz="900"/>
            </a:lvl5pPr>
            <a:lvl6pPr marL="2285451" indent="0">
              <a:buNone/>
              <a:defRPr sz="900"/>
            </a:lvl6pPr>
            <a:lvl7pPr marL="2742542" indent="0">
              <a:buNone/>
              <a:defRPr sz="900"/>
            </a:lvl7pPr>
            <a:lvl8pPr marL="3199632" indent="0">
              <a:buNone/>
              <a:defRPr sz="900"/>
            </a:lvl8pPr>
            <a:lvl9pPr marL="365672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0B06A-83F3-40C0-9523-D323E4909F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1579107"/>
      </p:ext>
    </p:extLst>
  </p:cSld>
  <p:clrMapOvr>
    <a:masterClrMapping/>
  </p:clrMapOvr>
  <p:transition>
    <p:pull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eaVert" lIns="91418" tIns="45710" rIns="91418" bIns="4571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20203-F460-4606-9B5F-4156103187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9848402"/>
      </p:ext>
    </p:extLst>
  </p:cSld>
  <p:clrMapOvr>
    <a:masterClrMapping/>
  </p:clrMapOvr>
  <p:transition>
    <p:pull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"/>
            <a:ext cx="2057400" cy="61261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"/>
            <a:ext cx="6019800" cy="6126163"/>
          </a:xfrm>
          <a:prstGeom prst="rect">
            <a:avLst/>
          </a:prstGeom>
        </p:spPr>
        <p:txBody>
          <a:bodyPr vert="eaVert" lIns="91418" tIns="45710" rIns="91418" bIns="4571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C2EB70-9A83-4D93-8BBB-3B79EDE902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985247"/>
      </p:ext>
    </p:extLst>
  </p:cSld>
  <p:clrMapOvr>
    <a:masterClrMapping/>
  </p:clrMapOvr>
  <p:transition>
    <p:pull dir="r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6" y="0"/>
            <a:ext cx="7272337" cy="6921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lIns="91418" tIns="45710" rIns="91418" bIns="45710"/>
          <a:lstStyle/>
          <a:p>
            <a:pPr lvl="0"/>
            <a:endParaRPr lang="ru-RU" noProof="0" smtClean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95F83F-C40E-4140-B7A6-A11BEF756A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27738"/>
      </p:ext>
    </p:extLst>
  </p:cSld>
  <p:clrMapOvr>
    <a:masterClrMapping/>
  </p:clrMapOvr>
  <p:transition>
    <p:pull dir="r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8F0A5-61C1-4F43-8AFB-C0740F04EC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7092708"/>
      </p:ext>
    </p:extLst>
  </p:cSld>
  <p:clrMapOvr>
    <a:masterClrMapping/>
  </p:clrMapOvr>
  <p:transition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  <a:prstGeom prst="rect">
            <a:avLst/>
          </a:prstGeom>
        </p:spPr>
        <p:txBody>
          <a:bodyPr lIns="91418" tIns="45710" rIns="91418" bIns="45710" anchor="b"/>
          <a:lstStyle>
            <a:lvl1pPr marL="0" indent="0">
              <a:buNone/>
              <a:defRPr sz="2000"/>
            </a:lvl1pPr>
            <a:lvl2pPr marL="457090" indent="0">
              <a:buNone/>
              <a:defRPr sz="1800"/>
            </a:lvl2pPr>
            <a:lvl3pPr marL="914180" indent="0">
              <a:buNone/>
              <a:defRPr sz="1600"/>
            </a:lvl3pPr>
            <a:lvl4pPr marL="1371270" indent="0">
              <a:buNone/>
              <a:defRPr sz="1400"/>
            </a:lvl4pPr>
            <a:lvl5pPr marL="1828361" indent="0">
              <a:buNone/>
              <a:defRPr sz="1400"/>
            </a:lvl5pPr>
            <a:lvl6pPr marL="2285451" indent="0">
              <a:buNone/>
              <a:defRPr sz="1400"/>
            </a:lvl6pPr>
            <a:lvl7pPr marL="2742542" indent="0">
              <a:buNone/>
              <a:defRPr sz="1400"/>
            </a:lvl7pPr>
            <a:lvl8pPr marL="3199632" indent="0">
              <a:buNone/>
              <a:defRPr sz="1400"/>
            </a:lvl8pPr>
            <a:lvl9pPr marL="3656722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C9E74B-74C9-47B4-A5AD-DFF7929F81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  <a:prstGeom prst="rect">
            <a:avLst/>
          </a:prstGeom>
        </p:spPr>
        <p:txBody>
          <a:bodyPr lIns="91418" tIns="45710" rIns="91418" bIns="4571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  <a:prstGeom prst="rect">
            <a:avLst/>
          </a:prstGeom>
        </p:spPr>
        <p:txBody>
          <a:bodyPr lIns="91418" tIns="45710" rIns="91418" bIns="4571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C9E74B-74C9-47B4-A5AD-DFF7929F81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lIns="91418" tIns="45710" rIns="91418" bIns="45710" anchor="b"/>
          <a:lstStyle>
            <a:lvl1pPr marL="0" indent="0">
              <a:buNone/>
              <a:defRPr sz="2400" b="1"/>
            </a:lvl1pPr>
            <a:lvl2pPr marL="457090" indent="0">
              <a:buNone/>
              <a:defRPr sz="2000" b="1"/>
            </a:lvl2pPr>
            <a:lvl3pPr marL="914180" indent="0">
              <a:buNone/>
              <a:defRPr sz="1800" b="1"/>
            </a:lvl3pPr>
            <a:lvl4pPr marL="1371270" indent="0">
              <a:buNone/>
              <a:defRPr sz="1600" b="1"/>
            </a:lvl4pPr>
            <a:lvl5pPr marL="1828361" indent="0">
              <a:buNone/>
              <a:defRPr sz="1600" b="1"/>
            </a:lvl5pPr>
            <a:lvl6pPr marL="2285451" indent="0">
              <a:buNone/>
              <a:defRPr sz="1600" b="1"/>
            </a:lvl6pPr>
            <a:lvl7pPr marL="2742542" indent="0">
              <a:buNone/>
              <a:defRPr sz="1600" b="1"/>
            </a:lvl7pPr>
            <a:lvl8pPr marL="3199632" indent="0">
              <a:buNone/>
              <a:defRPr sz="1600" b="1"/>
            </a:lvl8pPr>
            <a:lvl9pPr marL="365672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lIns="91418" tIns="45710" rIns="91418" bIns="4571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  <a:prstGeom prst="rect">
            <a:avLst/>
          </a:prstGeom>
        </p:spPr>
        <p:txBody>
          <a:bodyPr lIns="91418" tIns="45710" rIns="91418" bIns="45710" anchor="b"/>
          <a:lstStyle>
            <a:lvl1pPr marL="0" indent="0">
              <a:buNone/>
              <a:defRPr sz="2400" b="1"/>
            </a:lvl1pPr>
            <a:lvl2pPr marL="457090" indent="0">
              <a:buNone/>
              <a:defRPr sz="2000" b="1"/>
            </a:lvl2pPr>
            <a:lvl3pPr marL="914180" indent="0">
              <a:buNone/>
              <a:defRPr sz="1800" b="1"/>
            </a:lvl3pPr>
            <a:lvl4pPr marL="1371270" indent="0">
              <a:buNone/>
              <a:defRPr sz="1600" b="1"/>
            </a:lvl4pPr>
            <a:lvl5pPr marL="1828361" indent="0">
              <a:buNone/>
              <a:defRPr sz="1600" b="1"/>
            </a:lvl5pPr>
            <a:lvl6pPr marL="2285451" indent="0">
              <a:buNone/>
              <a:defRPr sz="1600" b="1"/>
            </a:lvl6pPr>
            <a:lvl7pPr marL="2742542" indent="0">
              <a:buNone/>
              <a:defRPr sz="1600" b="1"/>
            </a:lvl7pPr>
            <a:lvl8pPr marL="3199632" indent="0">
              <a:buNone/>
              <a:defRPr sz="1600" b="1"/>
            </a:lvl8pPr>
            <a:lvl9pPr marL="365672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  <a:prstGeom prst="rect">
            <a:avLst/>
          </a:prstGeom>
        </p:spPr>
        <p:txBody>
          <a:bodyPr lIns="91418" tIns="45710" rIns="91418" bIns="4571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C9E74B-74C9-47B4-A5AD-DFF7929F81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C9E74B-74C9-47B4-A5AD-DFF7929F81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C9E74B-74C9-47B4-A5AD-DFF7929F81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  <a:prstGeom prst="rect">
            <a:avLst/>
          </a:prstGeom>
        </p:spPr>
        <p:txBody>
          <a:bodyPr lIns="91418" tIns="45710" rIns="91418" bIns="4571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  <a:prstGeom prst="rect">
            <a:avLst/>
          </a:prstGeom>
        </p:spPr>
        <p:txBody>
          <a:bodyPr lIns="91418" tIns="45710" rIns="91418" bIns="45710"/>
          <a:lstStyle>
            <a:lvl1pPr marL="0" indent="0">
              <a:buNone/>
              <a:defRPr sz="1400"/>
            </a:lvl1pPr>
            <a:lvl2pPr marL="457090" indent="0">
              <a:buNone/>
              <a:defRPr sz="1200"/>
            </a:lvl2pPr>
            <a:lvl3pPr marL="914180" indent="0">
              <a:buNone/>
              <a:defRPr sz="1000"/>
            </a:lvl3pPr>
            <a:lvl4pPr marL="1371270" indent="0">
              <a:buNone/>
              <a:defRPr sz="900"/>
            </a:lvl4pPr>
            <a:lvl5pPr marL="1828361" indent="0">
              <a:buNone/>
              <a:defRPr sz="900"/>
            </a:lvl5pPr>
            <a:lvl6pPr marL="2285451" indent="0">
              <a:buNone/>
              <a:defRPr sz="900"/>
            </a:lvl6pPr>
            <a:lvl7pPr marL="2742542" indent="0">
              <a:buNone/>
              <a:defRPr sz="900"/>
            </a:lvl7pPr>
            <a:lvl8pPr marL="3199632" indent="0">
              <a:buNone/>
              <a:defRPr sz="900"/>
            </a:lvl8pPr>
            <a:lvl9pPr marL="365672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C9E74B-74C9-47B4-A5AD-DFF7929F81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lIns="91418" tIns="45710" rIns="91418" bIns="45710"/>
          <a:lstStyle>
            <a:lvl1pPr marL="0" indent="0">
              <a:buNone/>
              <a:defRPr sz="3200"/>
            </a:lvl1pPr>
            <a:lvl2pPr marL="457090" indent="0">
              <a:buNone/>
              <a:defRPr sz="2800"/>
            </a:lvl2pPr>
            <a:lvl3pPr marL="914180" indent="0">
              <a:buNone/>
              <a:defRPr sz="2400"/>
            </a:lvl3pPr>
            <a:lvl4pPr marL="1371270" indent="0">
              <a:buNone/>
              <a:defRPr sz="2000"/>
            </a:lvl4pPr>
            <a:lvl5pPr marL="1828361" indent="0">
              <a:buNone/>
              <a:defRPr sz="2000"/>
            </a:lvl5pPr>
            <a:lvl6pPr marL="2285451" indent="0">
              <a:buNone/>
              <a:defRPr sz="2000"/>
            </a:lvl6pPr>
            <a:lvl7pPr marL="2742542" indent="0">
              <a:buNone/>
              <a:defRPr sz="2000"/>
            </a:lvl7pPr>
            <a:lvl8pPr marL="3199632" indent="0">
              <a:buNone/>
              <a:defRPr sz="2000"/>
            </a:lvl8pPr>
            <a:lvl9pPr marL="3656722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lIns="91418" tIns="45710" rIns="91418" bIns="45710"/>
          <a:lstStyle>
            <a:lvl1pPr marL="0" indent="0">
              <a:buNone/>
              <a:defRPr sz="1400"/>
            </a:lvl1pPr>
            <a:lvl2pPr marL="457090" indent="0">
              <a:buNone/>
              <a:defRPr sz="1200"/>
            </a:lvl2pPr>
            <a:lvl3pPr marL="914180" indent="0">
              <a:buNone/>
              <a:defRPr sz="1000"/>
            </a:lvl3pPr>
            <a:lvl4pPr marL="1371270" indent="0">
              <a:buNone/>
              <a:defRPr sz="900"/>
            </a:lvl4pPr>
            <a:lvl5pPr marL="1828361" indent="0">
              <a:buNone/>
              <a:defRPr sz="900"/>
            </a:lvl5pPr>
            <a:lvl6pPr marL="2285451" indent="0">
              <a:buNone/>
              <a:defRPr sz="900"/>
            </a:lvl6pPr>
            <a:lvl7pPr marL="2742542" indent="0">
              <a:buNone/>
              <a:defRPr sz="900"/>
            </a:lvl7pPr>
            <a:lvl8pPr marL="3199632" indent="0">
              <a:buNone/>
              <a:defRPr sz="900"/>
            </a:lvl8pPr>
            <a:lvl9pPr marL="365672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C9E74B-74C9-47B4-A5AD-DFF7929F81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rgbClr val="CCFFCC"/>
            </a:gs>
            <a:gs pos="50000">
              <a:srgbClr val="CCFFCC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0"/>
            <a:ext cx="7272337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10" rIns="91418" bIns="4571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06564" name="Line 4"/>
          <p:cNvSpPr>
            <a:spLocks noChangeShapeType="1"/>
          </p:cNvSpPr>
          <p:nvPr/>
        </p:nvSpPr>
        <p:spPr bwMode="auto">
          <a:xfrm>
            <a:off x="684213" y="765175"/>
            <a:ext cx="8226425" cy="0"/>
          </a:xfrm>
          <a:prstGeom prst="line">
            <a:avLst/>
          </a:prstGeom>
          <a:noFill/>
          <a:ln w="57150" cmpd="thinThick">
            <a:solidFill>
              <a:srgbClr val="FF0000"/>
            </a:solidFill>
            <a:round/>
            <a:headEnd/>
            <a:tailEnd/>
          </a:ln>
          <a:effectLst/>
        </p:spPr>
        <p:txBody>
          <a:bodyPr lIns="91418" tIns="45710" rIns="91418" bIns="4571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pic>
        <p:nvPicPr>
          <p:cNvPr id="1028" name="Picture 9" descr="11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8131175" y="20638"/>
            <a:ext cx="977900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657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72450" y="144463"/>
            <a:ext cx="86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10" rIns="91418" bIns="4571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fld id="{4DC9E74B-74C9-47B4-A5AD-DFF7929F8155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030" name="Picture 11" descr="Большая эмблема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038" y="0"/>
            <a:ext cx="709612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090"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180"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270"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361" algn="ct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1313" indent="-341313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3996" indent="-22854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086" indent="-22854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178" indent="-22854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268" indent="-22854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9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8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7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61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51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42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32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22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FFFFFF"/>
            </a:gs>
            <a:gs pos="50000">
              <a:srgbClr val="CCFF66"/>
            </a:gs>
            <a:gs pos="100000">
              <a:srgbClr val="FFFF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0"/>
            <a:ext cx="7272337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10" rIns="91418" bIns="4571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Line 4"/>
          <p:cNvSpPr>
            <a:spLocks noChangeShapeType="1"/>
          </p:cNvSpPr>
          <p:nvPr/>
        </p:nvSpPr>
        <p:spPr bwMode="auto">
          <a:xfrm>
            <a:off x="684213" y="765175"/>
            <a:ext cx="8226425" cy="0"/>
          </a:xfrm>
          <a:prstGeom prst="line">
            <a:avLst/>
          </a:prstGeom>
          <a:noFill/>
          <a:ln w="57150" cmpd="thinThick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8" tIns="45710" rIns="91418" bIns="45710"/>
          <a:lstStyle/>
          <a:p>
            <a:endParaRPr lang="ru-RU"/>
          </a:p>
        </p:txBody>
      </p:sp>
      <p:pic>
        <p:nvPicPr>
          <p:cNvPr id="2052" name="Picture 9" descr="11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1175" y="20638"/>
            <a:ext cx="977900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57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72450" y="144463"/>
            <a:ext cx="86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10" rIns="91418" bIns="4571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89513AD1-0334-45F3-B1DA-759E337FD9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2054" name="Picture 11" descr="Большая эмблема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0"/>
            <a:ext cx="709612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transition>
    <p:pull dir="r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090" algn="ctr" rtl="0" fontAlgn="base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180" algn="ctr" rtl="0" fontAlgn="base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270" algn="ctr" rtl="0" fontAlgn="base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361" algn="ctr" rtl="0" fontAlgn="base">
        <a:spcBef>
          <a:spcPct val="0"/>
        </a:spcBef>
        <a:spcAft>
          <a:spcPct val="0"/>
        </a:spcAft>
        <a:defRPr sz="20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3996" indent="-22854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086" indent="-22854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178" indent="-22854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268" indent="-22854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9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8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7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61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51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42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32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22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248650" y="146050"/>
            <a:ext cx="865188" cy="476250"/>
          </a:xfrm>
        </p:spPr>
        <p:txBody>
          <a:bodyPr/>
          <a:lstStyle/>
          <a:p>
            <a:pPr>
              <a:defRPr/>
            </a:pPr>
            <a:fld id="{C46A7EB8-3A4A-4E2B-A642-4B8C7452B295}" type="slidenum">
              <a:rPr lang="ru-RU" sz="2000"/>
              <a:pPr>
                <a:defRPr/>
              </a:pPr>
              <a:t>1</a:t>
            </a:fld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304925"/>
            <a:ext cx="828092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000" algn="just">
              <a:defRPr/>
            </a:pPr>
            <a:r>
              <a:rPr lang="ru-RU" altLang="ru-RU" b="1" kern="0" dirty="0" smtClean="0">
                <a:solidFill>
                  <a:srgbClr val="000000"/>
                </a:solidFill>
                <a:latin typeface="Times New Roman"/>
              </a:rPr>
              <a:t>Общевойсковые -  </a:t>
            </a:r>
            <a:r>
              <a:rPr lang="ru-RU" altLang="ru-RU" b="1" kern="0" dirty="0">
                <a:solidFill>
                  <a:srgbClr val="000000"/>
                </a:solidFill>
                <a:latin typeface="Times New Roman"/>
              </a:rPr>
              <a:t>4 </a:t>
            </a:r>
            <a:r>
              <a:rPr lang="ru-RU" altLang="ru-RU" b="1" kern="0" dirty="0" smtClean="0">
                <a:solidFill>
                  <a:srgbClr val="000000"/>
                </a:solidFill>
                <a:latin typeface="Times New Roman"/>
              </a:rPr>
              <a:t>ВУЗа  </a:t>
            </a:r>
            <a:r>
              <a:rPr lang="ru-RU" altLang="ru-RU" kern="0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ru-RU" altLang="ru-RU" kern="0" dirty="0">
                <a:solidFill>
                  <a:srgbClr val="000000"/>
                </a:solidFill>
                <a:latin typeface="Times New Roman"/>
              </a:rPr>
              <a:t>г. Москва, г. Новосибирск, г. Благовещенск, </a:t>
            </a:r>
            <a:r>
              <a:rPr lang="ru-RU" altLang="ru-RU" kern="0" dirty="0" smtClean="0">
                <a:solidFill>
                  <a:srgbClr val="000000"/>
                </a:solidFill>
                <a:latin typeface="Times New Roman"/>
              </a:rPr>
              <a:t>г.</a:t>
            </a:r>
            <a:r>
              <a:rPr lang="ru-RU" dirty="0"/>
              <a:t>  </a:t>
            </a:r>
            <a:r>
              <a:rPr lang="ru-RU" altLang="ru-RU" kern="0" dirty="0" smtClean="0">
                <a:solidFill>
                  <a:srgbClr val="000000"/>
                </a:solidFill>
                <a:latin typeface="Times New Roman"/>
              </a:rPr>
              <a:t>Казань)</a:t>
            </a:r>
            <a:r>
              <a:rPr lang="ru-RU" altLang="ru-RU" b="1" kern="0" dirty="0" smtClean="0">
                <a:solidFill>
                  <a:srgbClr val="000000"/>
                </a:solidFill>
                <a:latin typeface="Times New Roman"/>
              </a:rPr>
              <a:t>;</a:t>
            </a:r>
            <a:endParaRPr lang="ru-RU" altLang="ru-RU" b="1" kern="0" dirty="0">
              <a:solidFill>
                <a:srgbClr val="000000"/>
              </a:solidFill>
              <a:latin typeface="Times New Roman"/>
            </a:endParaRPr>
          </a:p>
          <a:p>
            <a:pPr indent="450000" algn="just">
              <a:defRPr/>
            </a:pPr>
            <a:r>
              <a:rPr lang="ru-RU" altLang="ru-RU" b="1" kern="0" dirty="0">
                <a:solidFill>
                  <a:srgbClr val="000000"/>
                </a:solidFill>
                <a:latin typeface="Times New Roman"/>
              </a:rPr>
              <a:t>Военно-космические </a:t>
            </a:r>
            <a:r>
              <a:rPr lang="ru-RU" altLang="ru-RU" b="1" kern="0" dirty="0" smtClean="0">
                <a:solidFill>
                  <a:srgbClr val="000000"/>
                </a:solidFill>
                <a:latin typeface="Times New Roman"/>
              </a:rPr>
              <a:t>силы - 7 ВУЗов  </a:t>
            </a:r>
            <a:r>
              <a:rPr lang="ru-RU" altLang="ru-RU" kern="0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ru-RU" altLang="ru-RU" kern="0" dirty="0">
                <a:solidFill>
                  <a:srgbClr val="000000"/>
                </a:solidFill>
              </a:rPr>
              <a:t>г. Воронеж, г. Краснодар, г</a:t>
            </a:r>
            <a:r>
              <a:rPr lang="ru-RU" altLang="ru-RU" kern="0" dirty="0" smtClean="0">
                <a:solidFill>
                  <a:srgbClr val="000000"/>
                </a:solidFill>
              </a:rPr>
              <a:t>.</a:t>
            </a:r>
            <a:r>
              <a:rPr lang="ru-RU" dirty="0"/>
              <a:t>  </a:t>
            </a:r>
            <a:r>
              <a:rPr lang="ru-RU" altLang="ru-RU" kern="0" dirty="0" smtClean="0">
                <a:solidFill>
                  <a:srgbClr val="000000"/>
                </a:solidFill>
              </a:rPr>
              <a:t>Челябинск</a:t>
            </a:r>
            <a:r>
              <a:rPr lang="ru-RU" altLang="ru-RU" kern="0" dirty="0">
                <a:solidFill>
                  <a:srgbClr val="000000"/>
                </a:solidFill>
              </a:rPr>
              <a:t>, г. Сызрань, г. Санкт-Петербург, г. Тверь, г. Ярославль</a:t>
            </a:r>
            <a:r>
              <a:rPr lang="ru-RU" altLang="ru-RU" kern="0" dirty="0" smtClean="0">
                <a:solidFill>
                  <a:srgbClr val="000000"/>
                </a:solidFill>
                <a:latin typeface="Times New Roman"/>
              </a:rPr>
              <a:t>)</a:t>
            </a:r>
            <a:r>
              <a:rPr lang="ru-RU" b="1" dirty="0"/>
              <a:t> и 1 183 учебный центр </a:t>
            </a:r>
            <a:r>
              <a:rPr lang="ru-RU" dirty="0"/>
              <a:t>(Ростов-на-Дону)</a:t>
            </a:r>
            <a:r>
              <a:rPr lang="ru-RU" altLang="ru-RU" b="1" kern="0" dirty="0" smtClean="0">
                <a:solidFill>
                  <a:srgbClr val="000000"/>
                </a:solidFill>
                <a:latin typeface="Times New Roman"/>
              </a:rPr>
              <a:t>;</a:t>
            </a:r>
            <a:endParaRPr lang="ru-RU" altLang="ru-RU" b="1" kern="0" dirty="0">
              <a:solidFill>
                <a:srgbClr val="000000"/>
              </a:solidFill>
              <a:latin typeface="Times New Roman"/>
            </a:endParaRPr>
          </a:p>
          <a:p>
            <a:pPr indent="450000" algn="just">
              <a:defRPr/>
            </a:pPr>
            <a:r>
              <a:rPr lang="ru-RU" b="1" kern="0" dirty="0">
                <a:solidFill>
                  <a:srgbClr val="000000"/>
                </a:solidFill>
                <a:latin typeface="Times New Roman"/>
              </a:rPr>
              <a:t>Военно-морской </a:t>
            </a:r>
            <a:r>
              <a:rPr lang="ru-RU" b="1" kern="0" dirty="0" smtClean="0">
                <a:solidFill>
                  <a:srgbClr val="000000"/>
                </a:solidFill>
                <a:latin typeface="Times New Roman"/>
              </a:rPr>
              <a:t>флот - 5 ВУЗов </a:t>
            </a:r>
            <a:r>
              <a:rPr lang="ru-RU" kern="0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ru-RU" altLang="ru-RU" kern="0" dirty="0">
                <a:solidFill>
                  <a:srgbClr val="000000"/>
                </a:solidFill>
                <a:latin typeface="Times New Roman"/>
              </a:rPr>
              <a:t>г. С.-Петербург (2), г. Калининград, г. Владивосток, г. Севастополь</a:t>
            </a:r>
            <a:r>
              <a:rPr lang="ru-RU" kern="0" dirty="0" smtClean="0">
                <a:solidFill>
                  <a:srgbClr val="000000"/>
                </a:solidFill>
                <a:latin typeface="Times New Roman"/>
              </a:rPr>
              <a:t>)</a:t>
            </a:r>
            <a:r>
              <a:rPr lang="ru-RU" b="1" kern="0" dirty="0" smtClean="0">
                <a:solidFill>
                  <a:srgbClr val="000000"/>
                </a:solidFill>
                <a:latin typeface="Times New Roman"/>
              </a:rPr>
              <a:t>;</a:t>
            </a:r>
            <a:endParaRPr lang="ru-RU" b="1" kern="0" dirty="0">
              <a:solidFill>
                <a:srgbClr val="000000"/>
              </a:solidFill>
              <a:latin typeface="Times New Roman"/>
            </a:endParaRPr>
          </a:p>
          <a:p>
            <a:pPr indent="450000" algn="just">
              <a:defRPr/>
            </a:pPr>
            <a:r>
              <a:rPr lang="ru-RU" b="1" kern="0" dirty="0">
                <a:solidFill>
                  <a:srgbClr val="000000"/>
                </a:solidFill>
                <a:latin typeface="Times New Roman"/>
              </a:rPr>
              <a:t>Ракетные войска стратегического </a:t>
            </a:r>
            <a:r>
              <a:rPr lang="ru-RU" b="1" kern="0" dirty="0" smtClean="0">
                <a:solidFill>
                  <a:srgbClr val="000000"/>
                </a:solidFill>
                <a:latin typeface="Times New Roman"/>
              </a:rPr>
              <a:t>назначения - 2 ВУЗа </a:t>
            </a:r>
            <a:r>
              <a:rPr lang="ru-RU" kern="0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ru-RU" altLang="ru-RU" kern="0" dirty="0">
                <a:solidFill>
                  <a:srgbClr val="000000"/>
                </a:solidFill>
                <a:latin typeface="Times New Roman"/>
              </a:rPr>
              <a:t>г. Москва, г</a:t>
            </a:r>
            <a:r>
              <a:rPr lang="ru-RU" altLang="ru-RU" kern="0" dirty="0" smtClean="0">
                <a:solidFill>
                  <a:srgbClr val="000000"/>
                </a:solidFill>
                <a:latin typeface="Times New Roman"/>
              </a:rPr>
              <a:t>.</a:t>
            </a:r>
            <a:r>
              <a:rPr lang="ru-RU" dirty="0"/>
              <a:t>  </a:t>
            </a:r>
            <a:r>
              <a:rPr lang="ru-RU" altLang="ru-RU" kern="0" dirty="0" smtClean="0">
                <a:solidFill>
                  <a:srgbClr val="000000"/>
                </a:solidFill>
                <a:latin typeface="Times New Roman"/>
              </a:rPr>
              <a:t>Серпухов </a:t>
            </a:r>
            <a:r>
              <a:rPr lang="ru-RU" altLang="ru-RU" kern="0" dirty="0">
                <a:solidFill>
                  <a:srgbClr val="000000"/>
                </a:solidFill>
                <a:latin typeface="Times New Roman"/>
              </a:rPr>
              <a:t>(Московская обл</a:t>
            </a:r>
            <a:r>
              <a:rPr lang="ru-RU" altLang="ru-RU" kern="0" dirty="0" smtClean="0">
                <a:solidFill>
                  <a:srgbClr val="000000"/>
                </a:solidFill>
                <a:latin typeface="Times New Roman"/>
              </a:rPr>
              <a:t>.)</a:t>
            </a:r>
            <a:r>
              <a:rPr lang="ru-RU" kern="0" dirty="0" smtClean="0">
                <a:solidFill>
                  <a:srgbClr val="000000"/>
                </a:solidFill>
                <a:latin typeface="Times New Roman"/>
              </a:rPr>
              <a:t>)</a:t>
            </a:r>
            <a:r>
              <a:rPr lang="ru-RU" b="1" kern="0" dirty="0" smtClean="0">
                <a:solidFill>
                  <a:srgbClr val="000000"/>
                </a:solidFill>
                <a:latin typeface="Times New Roman"/>
              </a:rPr>
              <a:t>;</a:t>
            </a:r>
            <a:endParaRPr lang="ru-RU" b="1" kern="0" dirty="0">
              <a:solidFill>
                <a:srgbClr val="000000"/>
              </a:solidFill>
              <a:latin typeface="Times New Roman"/>
            </a:endParaRPr>
          </a:p>
          <a:p>
            <a:pPr indent="450000" algn="just">
              <a:defRPr/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Войска связи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ВУЗ </a:t>
            </a:r>
            <a:r>
              <a:rPr lang="ru-RU" dirty="0" smtClean="0">
                <a:solidFill>
                  <a:srgbClr val="000000"/>
                </a:solidFill>
              </a:rPr>
              <a:t>(</a:t>
            </a:r>
            <a:r>
              <a:rPr lang="ru-RU" altLang="ru-RU" kern="0" dirty="0">
                <a:solidFill>
                  <a:srgbClr val="000000"/>
                </a:solidFill>
                <a:latin typeface="Times New Roman"/>
              </a:rPr>
              <a:t>г. С.-Петербург </a:t>
            </a:r>
            <a:r>
              <a:rPr lang="ru-RU" dirty="0" smtClean="0">
                <a:solidFill>
                  <a:srgbClr val="000000"/>
                </a:solidFill>
              </a:rPr>
              <a:t>)</a:t>
            </a:r>
            <a:r>
              <a:rPr lang="ru-RU" b="1" dirty="0" smtClean="0">
                <a:solidFill>
                  <a:srgbClr val="000000"/>
                </a:solidFill>
              </a:rPr>
              <a:t>;</a:t>
            </a:r>
            <a:endParaRPr lang="ru-RU" b="1" dirty="0">
              <a:solidFill>
                <a:srgbClr val="000000"/>
              </a:solidFill>
            </a:endParaRPr>
          </a:p>
          <a:p>
            <a:pPr indent="450000" algn="just">
              <a:defRPr/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Материально-техническое обеспечение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ВУЗов </a:t>
            </a:r>
            <a:r>
              <a:rPr lang="ru-RU" dirty="0" smtClean="0">
                <a:solidFill>
                  <a:srgbClr val="000000"/>
                </a:solidFill>
              </a:rPr>
              <a:t>(</a:t>
            </a:r>
            <a:r>
              <a:rPr lang="ru-RU" altLang="ru-RU" kern="0" dirty="0">
                <a:solidFill>
                  <a:srgbClr val="000000"/>
                </a:solidFill>
                <a:latin typeface="Times New Roman"/>
              </a:rPr>
              <a:t>г. С.-Петербург (3), г. Вольск (Саратовская обл.), г. Пенза, г. Омск</a:t>
            </a:r>
            <a:r>
              <a:rPr lang="ru-RU" dirty="0" smtClean="0">
                <a:solidFill>
                  <a:srgbClr val="000000"/>
                </a:solidFill>
              </a:rPr>
              <a:t>)</a:t>
            </a:r>
            <a:r>
              <a:rPr lang="ru-RU" b="1" dirty="0" smtClean="0">
                <a:solidFill>
                  <a:srgbClr val="000000"/>
                </a:solidFill>
              </a:rPr>
              <a:t>;</a:t>
            </a:r>
            <a:endParaRPr lang="ru-RU" b="1" dirty="0">
              <a:solidFill>
                <a:srgbClr val="000000"/>
              </a:solidFill>
            </a:endParaRPr>
          </a:p>
          <a:p>
            <a:pPr indent="450000" algn="just">
              <a:defRPr/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Отдельные рода войск Вооруженных Сил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- 10 ВУЗов </a:t>
            </a:r>
            <a:r>
              <a:rPr lang="ru-RU" dirty="0" smtClean="0">
                <a:solidFill>
                  <a:srgbClr val="000000"/>
                </a:solidFill>
              </a:rPr>
              <a:t>(</a:t>
            </a:r>
            <a:r>
              <a:rPr lang="ru-RU" altLang="ru-RU" kern="0" dirty="0">
                <a:solidFill>
                  <a:srgbClr val="000000"/>
                </a:solidFill>
                <a:latin typeface="Times New Roman"/>
              </a:rPr>
              <a:t>г. Рязань, </a:t>
            </a:r>
            <a:r>
              <a:rPr lang="ru-RU" altLang="ru-RU" kern="0" dirty="0" smtClean="0">
                <a:solidFill>
                  <a:srgbClr val="000000"/>
                </a:solidFill>
                <a:latin typeface="Times New Roman"/>
              </a:rPr>
              <a:t>г.</a:t>
            </a:r>
            <a:r>
              <a:rPr lang="ru-RU" dirty="0"/>
              <a:t>  </a:t>
            </a:r>
            <a:r>
              <a:rPr lang="ru-RU" altLang="ru-RU" kern="0" dirty="0" smtClean="0">
                <a:solidFill>
                  <a:srgbClr val="000000"/>
                </a:solidFill>
                <a:latin typeface="Times New Roman"/>
              </a:rPr>
              <a:t>Тюмень</a:t>
            </a:r>
            <a:r>
              <a:rPr lang="ru-RU" altLang="ru-RU" kern="0" dirty="0">
                <a:solidFill>
                  <a:srgbClr val="000000"/>
                </a:solidFill>
                <a:latin typeface="Times New Roman"/>
              </a:rPr>
              <a:t>, г. С.-Петербург (3), г. Кострома, г. Смоленск, </a:t>
            </a:r>
            <a:r>
              <a:rPr lang="ru-RU" altLang="ru-RU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Краснодар, </a:t>
            </a:r>
            <a:r>
              <a:rPr lang="ru-RU" altLang="ru-RU" kern="0" dirty="0" smtClean="0">
                <a:solidFill>
                  <a:srgbClr val="000000"/>
                </a:solidFill>
                <a:latin typeface="Times New Roman"/>
              </a:rPr>
              <a:t>г.</a:t>
            </a:r>
            <a:r>
              <a:rPr lang="ru-RU" dirty="0"/>
              <a:t> </a:t>
            </a:r>
            <a:r>
              <a:rPr lang="ru-RU" altLang="ru-RU" kern="0" dirty="0" smtClean="0">
                <a:solidFill>
                  <a:srgbClr val="000000"/>
                </a:solidFill>
                <a:latin typeface="Times New Roman"/>
              </a:rPr>
              <a:t>Череповец </a:t>
            </a:r>
            <a:r>
              <a:rPr lang="ru-RU" altLang="ru-RU" kern="0" dirty="0">
                <a:solidFill>
                  <a:srgbClr val="000000"/>
                </a:solidFill>
                <a:latin typeface="Times New Roman"/>
              </a:rPr>
              <a:t>(Вологодской обл.), г. Москва</a:t>
            </a:r>
            <a:r>
              <a:rPr lang="ru-RU" dirty="0" smtClean="0">
                <a:solidFill>
                  <a:srgbClr val="000000"/>
                </a:solidFill>
              </a:rPr>
              <a:t>)</a:t>
            </a:r>
            <a:r>
              <a:rPr lang="ru-RU" b="1" dirty="0" smtClean="0">
                <a:solidFill>
                  <a:srgbClr val="000000"/>
                </a:solidFill>
              </a:rPr>
              <a:t>;</a:t>
            </a:r>
            <a:endParaRPr lang="ru-RU" b="1" dirty="0">
              <a:solidFill>
                <a:srgbClr val="000000"/>
              </a:solidFill>
            </a:endParaRPr>
          </a:p>
          <a:p>
            <a:pPr indent="450000" algn="just">
              <a:defRPr/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ВНГ,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МЧС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ВУЗов </a:t>
            </a:r>
            <a:r>
              <a:rPr lang="ru-RU" dirty="0" smtClean="0">
                <a:solidFill>
                  <a:srgbClr val="000000"/>
                </a:solidFill>
              </a:rPr>
              <a:t>(</a:t>
            </a:r>
            <a:r>
              <a:rPr lang="ru-RU" altLang="ru-RU" kern="0" dirty="0">
                <a:solidFill>
                  <a:srgbClr val="000000"/>
                </a:solidFill>
                <a:latin typeface="Times New Roman"/>
              </a:rPr>
              <a:t>С.-Петербург, г. Саратов, г. Пермь, </a:t>
            </a:r>
            <a:r>
              <a:rPr lang="ru-RU" altLang="ru-RU" kern="0" dirty="0" smtClean="0">
                <a:solidFill>
                  <a:srgbClr val="000000"/>
                </a:solidFill>
                <a:latin typeface="Times New Roman"/>
              </a:rPr>
              <a:t>г. </a:t>
            </a:r>
            <a:r>
              <a:rPr lang="ru-RU" altLang="ru-RU" kern="0" dirty="0">
                <a:solidFill>
                  <a:srgbClr val="000000"/>
                </a:solidFill>
                <a:latin typeface="Times New Roman"/>
              </a:rPr>
              <a:t>Новосибирск, г. Москва</a:t>
            </a:r>
            <a:r>
              <a:rPr lang="ru-RU" dirty="0" smtClean="0">
                <a:solidFill>
                  <a:srgbClr val="000000"/>
                </a:solidFill>
              </a:rPr>
              <a:t>)</a:t>
            </a:r>
            <a:r>
              <a:rPr lang="ru-RU" b="1" dirty="0" smtClean="0">
                <a:solidFill>
                  <a:srgbClr val="000000"/>
                </a:solidFill>
              </a:rPr>
              <a:t>.</a:t>
            </a:r>
            <a:endParaRPr lang="ru-RU" b="1" dirty="0">
              <a:solidFill>
                <a:srgbClr val="00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03647" y="168961"/>
            <a:ext cx="64087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000" algn="ctr">
              <a:defRPr/>
            </a:pPr>
            <a:r>
              <a:rPr lang="ru-RU" altLang="ru-RU" sz="2400" b="1" dirty="0">
                <a:solidFill>
                  <a:srgbClr val="FF0000"/>
                </a:solidFill>
                <a:cs typeface="Arial" charset="0"/>
              </a:rPr>
              <a:t>Профили военно-учебных заведений</a:t>
            </a:r>
          </a:p>
        </p:txBody>
      </p:sp>
    </p:spTree>
    <p:extLst>
      <p:ext uri="{BB962C8B-B14F-4D97-AF65-F5344CB8AC3E}">
        <p14:creationId xmlns:p14="http://schemas.microsoft.com/office/powerpoint/2010/main" val="301224354"/>
      </p:ext>
    </p:extLst>
  </p:cSld>
  <p:clrMapOvr>
    <a:masterClrMapping/>
  </p:clrMapOvr>
  <p:transition>
    <p:pull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248650" y="146050"/>
            <a:ext cx="865188" cy="476250"/>
          </a:xfrm>
        </p:spPr>
        <p:txBody>
          <a:bodyPr/>
          <a:lstStyle/>
          <a:p>
            <a:pPr>
              <a:defRPr/>
            </a:pPr>
            <a:fld id="{C46A7EB8-3A4A-4E2B-A642-4B8C7452B295}" type="slidenum">
              <a:rPr lang="ru-RU" sz="2000"/>
              <a:pPr>
                <a:defRPr/>
              </a:pPr>
              <a:t>2</a:t>
            </a:fld>
            <a:endParaRPr lang="ru-RU" sz="2000" dirty="0"/>
          </a:p>
        </p:txBody>
      </p:sp>
      <p:sp>
        <p:nvSpPr>
          <p:cNvPr id="3" name="Rectangle 170"/>
          <p:cNvSpPr>
            <a:spLocks noChangeArrowheads="1"/>
          </p:cNvSpPr>
          <p:nvPr/>
        </p:nvSpPr>
        <p:spPr bwMode="auto">
          <a:xfrm>
            <a:off x="323850" y="1052513"/>
            <a:ext cx="8424863" cy="3939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47675" eaLnBrk="0" hangingPunct="0">
              <a:spcBef>
                <a:spcPct val="20000"/>
              </a:spcBef>
              <a:buChar char="•"/>
              <a:tabLst>
                <a:tab pos="712788" algn="l"/>
              </a:tabLst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712788" algn="l"/>
              </a:tabLst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7127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500" dirty="0" smtClean="0"/>
              <a:t>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500" dirty="0" smtClean="0"/>
              <a:t>граждане</a:t>
            </a:r>
            <a:r>
              <a:rPr lang="ru-RU" altLang="ru-RU" sz="2500" dirty="0"/>
              <a:t>, не проходившие военную службу </a:t>
            </a:r>
            <a:r>
              <a:rPr lang="ru-RU" altLang="ru-RU" sz="2500" dirty="0">
                <a:sym typeface="Symbol" pitchFamily="18" charset="2"/>
              </a:rPr>
              <a:t></a:t>
            </a:r>
            <a:r>
              <a:rPr lang="ru-RU" altLang="ru-RU" sz="2500" dirty="0"/>
              <a:t> в возрасте </a:t>
            </a:r>
            <a:r>
              <a:rPr lang="ru-RU" altLang="ru-RU" sz="2500" b="1" dirty="0"/>
              <a:t>от 16 до 22 лет;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500" dirty="0"/>
              <a:t>граждане, прошедшие военную службу, и военнослужащие, проходящие военную службу по призыву, </a:t>
            </a:r>
            <a:r>
              <a:rPr lang="ru-RU" altLang="ru-RU" sz="2500" dirty="0">
                <a:sym typeface="Symbol" pitchFamily="18" charset="2"/>
              </a:rPr>
              <a:t></a:t>
            </a:r>
            <a:r>
              <a:rPr lang="ru-RU" altLang="ru-RU" sz="2500" dirty="0"/>
              <a:t> </a:t>
            </a:r>
            <a:r>
              <a:rPr lang="ru-RU" altLang="ru-RU" sz="2500" b="1" dirty="0"/>
              <a:t>до достижения ими возраста 24 лет;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500" dirty="0" smtClean="0"/>
              <a:t>Возраст </a:t>
            </a:r>
            <a:r>
              <a:rPr lang="ru-RU" altLang="ru-RU" sz="2500" dirty="0"/>
              <a:t>определяется по состоянию </a:t>
            </a:r>
            <a:r>
              <a:rPr lang="ru-RU" altLang="ru-RU" sz="2500" b="1" dirty="0"/>
              <a:t>на 1 августа года приема в военно-учебное </a:t>
            </a:r>
            <a:r>
              <a:rPr lang="ru-RU" altLang="ru-RU" sz="2500" b="1" dirty="0" smtClean="0"/>
              <a:t>заведение.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altLang="ru-RU" sz="2500" b="1" dirty="0" smtClean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500" b="1" dirty="0" smtClean="0"/>
              <a:t>Образование - не ниже среднего общего.</a:t>
            </a:r>
            <a:endParaRPr lang="ru-RU" altLang="ru-RU" sz="25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7833" y="0"/>
            <a:ext cx="792088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altLang="ru-RU" sz="2500" dirty="0">
                <a:solidFill>
                  <a:srgbClr val="FF0000"/>
                </a:solidFill>
              </a:rPr>
              <a:t>Требования, предъявляемые к потенциальным кандидатам для поступления в ВУЗы МО РФ</a:t>
            </a:r>
          </a:p>
        </p:txBody>
      </p:sp>
    </p:spTree>
    <p:extLst>
      <p:ext uri="{BB962C8B-B14F-4D97-AF65-F5344CB8AC3E}">
        <p14:creationId xmlns:p14="http://schemas.microsoft.com/office/powerpoint/2010/main" val="2096009466"/>
      </p:ext>
    </p:extLst>
  </p:cSld>
  <p:clrMapOvr>
    <a:masterClrMapping/>
  </p:clrMapOvr>
  <p:transition>
    <p:pull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248650" y="146050"/>
            <a:ext cx="865188" cy="476250"/>
          </a:xfrm>
        </p:spPr>
        <p:txBody>
          <a:bodyPr/>
          <a:lstStyle/>
          <a:p>
            <a:pPr>
              <a:defRPr/>
            </a:pPr>
            <a:fld id="{C46A7EB8-3A4A-4E2B-A642-4B8C7452B295}" type="slidenum">
              <a:rPr lang="ru-RU" sz="2000"/>
              <a:pPr>
                <a:defRPr/>
              </a:pPr>
              <a:t>3</a:t>
            </a:fld>
            <a:endParaRPr lang="ru-RU" sz="2000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908720"/>
            <a:ext cx="8064895" cy="5256584"/>
          </a:xfrm>
          <a:prstGeom prst="rect">
            <a:avLst/>
          </a:prstGeom>
          <a:noFill/>
          <a:ln w="12700">
            <a:solidFill>
              <a:srgbClr val="00B0F0"/>
            </a:solidFill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3419872" y="3140968"/>
            <a:ext cx="2232248" cy="307777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Военно-учебное заведение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261370"/>
      </p:ext>
    </p:extLst>
  </p:cSld>
  <p:clrMapOvr>
    <a:masterClrMapping/>
  </p:clrMapOvr>
  <p:transition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248650" y="146050"/>
            <a:ext cx="865188" cy="476250"/>
          </a:xfrm>
        </p:spPr>
        <p:txBody>
          <a:bodyPr/>
          <a:lstStyle/>
          <a:p>
            <a:pPr>
              <a:defRPr/>
            </a:pPr>
            <a:fld id="{C46A7EB8-3A4A-4E2B-A642-4B8C7452B295}" type="slidenum">
              <a:rPr lang="ru-RU" sz="2000"/>
              <a:pPr>
                <a:defRPr/>
              </a:pPr>
              <a:t>4</a:t>
            </a:fld>
            <a:endParaRPr lang="ru-RU" sz="2000" dirty="0"/>
          </a:p>
        </p:txBody>
      </p:sp>
      <p:sp>
        <p:nvSpPr>
          <p:cNvPr id="3" name="Прямоугольник 1"/>
          <p:cNvSpPr>
            <a:spLocks noChangeArrowheads="1"/>
          </p:cNvSpPr>
          <p:nvPr/>
        </p:nvSpPr>
        <p:spPr bwMode="auto">
          <a:xfrm>
            <a:off x="470371" y="1556792"/>
            <a:ext cx="8203257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47675" eaLnBrk="0" hangingPunct="0">
              <a:spcBef>
                <a:spcPct val="20000"/>
              </a:spcBef>
              <a:buChar char="•"/>
              <a:tabLst>
                <a:tab pos="712788" algn="l"/>
              </a:tabLst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712788" algn="l"/>
              </a:tabLst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7127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altLang="ru-RU" sz="2400" u="sng" dirty="0" smtClean="0">
                <a:solidFill>
                  <a:srgbClr val="000000"/>
                </a:solidFill>
                <a:cs typeface="Times New Roman" pitchFamily="18" charset="0"/>
              </a:rPr>
              <a:t>бесплатный </a:t>
            </a:r>
            <a:r>
              <a:rPr lang="ru-RU" altLang="ru-RU" sz="2400" u="sng" dirty="0">
                <a:solidFill>
                  <a:srgbClr val="000000"/>
                </a:solidFill>
                <a:cs typeface="Times New Roman" pitchFamily="18" charset="0"/>
              </a:rPr>
              <a:t>проезд </a:t>
            </a:r>
            <a:r>
              <a:rPr lang="ru-RU" altLang="ru-RU" sz="2400" dirty="0">
                <a:solidFill>
                  <a:srgbClr val="000000"/>
                </a:solidFill>
                <a:cs typeface="Times New Roman" pitchFamily="18" charset="0"/>
              </a:rPr>
              <a:t>кандидатов в учебное заведение от места жительства (и обратно); </a:t>
            </a:r>
          </a:p>
          <a:p>
            <a:pPr algn="just" eaLnBrk="1" hangingPunct="1"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altLang="ru-RU" sz="2400" u="sng" dirty="0">
                <a:solidFill>
                  <a:srgbClr val="000000"/>
                </a:solidFill>
                <a:cs typeface="Times New Roman" pitchFamily="18" charset="0"/>
              </a:rPr>
              <a:t>бесплатное обучение </a:t>
            </a:r>
            <a:r>
              <a:rPr lang="ru-RU" altLang="ru-RU" sz="2400" dirty="0">
                <a:solidFill>
                  <a:srgbClr val="000000"/>
                </a:solidFill>
                <a:cs typeface="Times New Roman" pitchFamily="18" charset="0"/>
              </a:rPr>
              <a:t>с обязательным получением стипендии в размере 15-25 тыс. </a:t>
            </a:r>
            <a:r>
              <a:rPr lang="ru-RU" altLang="ru-RU" sz="2400" dirty="0" smtClean="0">
                <a:solidFill>
                  <a:srgbClr val="000000"/>
                </a:solidFill>
                <a:cs typeface="Times New Roman" pitchFamily="18" charset="0"/>
              </a:rPr>
              <a:t>рублей после подписания контракта на 2 курсе; </a:t>
            </a:r>
            <a:endParaRPr lang="ru-RU" altLang="ru-RU" sz="2400" dirty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altLang="ru-RU" sz="2400" u="sng" dirty="0">
                <a:solidFill>
                  <a:srgbClr val="000000"/>
                </a:solidFill>
                <a:cs typeface="Times New Roman" pitchFamily="18" charset="0"/>
              </a:rPr>
              <a:t>полное государственное обеспечение </a:t>
            </a:r>
            <a:r>
              <a:rPr lang="ru-RU" altLang="ru-RU" sz="2400" dirty="0">
                <a:solidFill>
                  <a:srgbClr val="000000"/>
                </a:solidFill>
                <a:cs typeface="Times New Roman" pitchFamily="18" charset="0"/>
              </a:rPr>
              <a:t>(питание, проживание, вещевое обеспечение); </a:t>
            </a:r>
          </a:p>
          <a:p>
            <a:pPr algn="just" eaLnBrk="1" hangingPunct="1"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altLang="ru-RU" sz="2400" u="sng" dirty="0">
                <a:solidFill>
                  <a:srgbClr val="000000"/>
                </a:solidFill>
                <a:cs typeface="Times New Roman" pitchFamily="18" charset="0"/>
              </a:rPr>
              <a:t>бесплатный проезд</a:t>
            </a:r>
            <a:r>
              <a:rPr lang="ru-RU" altLang="ru-RU" sz="2400" dirty="0">
                <a:solidFill>
                  <a:srgbClr val="000000"/>
                </a:solidFill>
                <a:cs typeface="Times New Roman" pitchFamily="18" charset="0"/>
              </a:rPr>
              <a:t> к месту проведения отпуска; </a:t>
            </a:r>
          </a:p>
          <a:p>
            <a:pPr algn="just" eaLnBrk="1" hangingPunct="1"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altLang="ru-RU" sz="2400" u="sng" dirty="0">
                <a:solidFill>
                  <a:srgbClr val="000000"/>
                </a:solidFill>
                <a:cs typeface="Times New Roman" pitchFamily="18" charset="0"/>
              </a:rPr>
              <a:t>бесплатное получение</a:t>
            </a:r>
            <a:r>
              <a:rPr lang="ru-RU" altLang="ru-RU" sz="2400" dirty="0">
                <a:solidFill>
                  <a:srgbClr val="000000"/>
                </a:solidFill>
                <a:cs typeface="Times New Roman" pitchFamily="18" charset="0"/>
              </a:rPr>
              <a:t> водительского удостоверения категории «В», «С»; </a:t>
            </a:r>
          </a:p>
          <a:p>
            <a:pPr algn="just" eaLnBrk="1" hangingPunct="1"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altLang="ru-RU" sz="2400" u="sng" dirty="0">
                <a:solidFill>
                  <a:srgbClr val="000000"/>
                </a:solidFill>
                <a:cs typeface="Times New Roman" pitchFamily="18" charset="0"/>
              </a:rPr>
              <a:t>возможность получения нескольких </a:t>
            </a:r>
            <a:r>
              <a:rPr lang="ru-RU" altLang="ru-RU" sz="2400" u="sng" dirty="0" smtClean="0">
                <a:solidFill>
                  <a:srgbClr val="000000"/>
                </a:solidFill>
                <a:cs typeface="Times New Roman" pitchFamily="18" charset="0"/>
              </a:rPr>
              <a:t>специальностей.</a:t>
            </a:r>
            <a:endParaRPr lang="ru-RU" altLang="ru-RU" sz="2400" dirty="0"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23438"/>
            <a:ext cx="74888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ctr">
              <a:defRPr/>
            </a:pPr>
            <a:r>
              <a:rPr lang="ru-RU" altLang="ru-RU" b="1" dirty="0">
                <a:solidFill>
                  <a:srgbClr val="FF0000"/>
                </a:solidFill>
                <a:cs typeface="Times New Roman" pitchFamily="18" charset="0"/>
              </a:rPr>
              <a:t>ОСНОВНЫЕ ПРЕИМУЩЕСТВА ВОЕННОЙ СЛУЖБЫ</a:t>
            </a:r>
            <a:endParaRPr lang="en-US" altLang="ru-RU" dirty="0">
              <a:solidFill>
                <a:srgbClr val="FF0000"/>
              </a:solidFill>
              <a:cs typeface="Times New Roman" pitchFamily="18" charset="0"/>
            </a:endParaRPr>
          </a:p>
          <a:p>
            <a:pPr lvl="0" algn="ctr">
              <a:defRPr/>
            </a:pPr>
            <a:r>
              <a:rPr lang="ru-RU" altLang="ru-RU" b="1" dirty="0">
                <a:solidFill>
                  <a:srgbClr val="FF0000"/>
                </a:solidFill>
                <a:cs typeface="Times New Roman" pitchFamily="18" charset="0"/>
              </a:rPr>
              <a:t>      ВО ВРЕМЯ УЧЕБЫ В ВОЕННО-УЧЕБНОМ ЗАВЕДЕНИИ:</a:t>
            </a:r>
            <a:endParaRPr lang="ru-RU" altLang="ru-RU" dirty="0">
              <a:solidFill>
                <a:srgbClr val="FF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261370"/>
      </p:ext>
    </p:extLst>
  </p:cSld>
  <p:clrMapOvr>
    <a:masterClrMapping/>
  </p:clrMapOvr>
  <p:transition>
    <p:pull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248650" y="146050"/>
            <a:ext cx="865188" cy="476250"/>
          </a:xfrm>
        </p:spPr>
        <p:txBody>
          <a:bodyPr/>
          <a:lstStyle/>
          <a:p>
            <a:pPr>
              <a:defRPr/>
            </a:pPr>
            <a:fld id="{C46A7EB8-3A4A-4E2B-A642-4B8C7452B295}" type="slidenum">
              <a:rPr lang="ru-RU" sz="2000"/>
              <a:pPr>
                <a:defRPr/>
              </a:pPr>
              <a:t>5</a:t>
            </a:fld>
            <a:endParaRPr lang="ru-RU" sz="2000" dirty="0"/>
          </a:p>
        </p:txBody>
      </p:sp>
      <p:sp>
        <p:nvSpPr>
          <p:cNvPr id="3" name="Прямоугольник 1"/>
          <p:cNvSpPr>
            <a:spLocks noChangeArrowheads="1"/>
          </p:cNvSpPr>
          <p:nvPr/>
        </p:nvSpPr>
        <p:spPr bwMode="auto">
          <a:xfrm>
            <a:off x="611560" y="1123950"/>
            <a:ext cx="822129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47675" eaLnBrk="0" hangingPunct="0">
              <a:spcBef>
                <a:spcPct val="20000"/>
              </a:spcBef>
              <a:buChar char="•"/>
              <a:tabLst>
                <a:tab pos="712788" algn="l"/>
              </a:tabLst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712788" algn="l"/>
              </a:tabLst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7127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2788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ru-RU" altLang="ru-RU" sz="2000" dirty="0">
              <a:solidFill>
                <a:schemeClr val="tx1">
                  <a:lumMod val="95000"/>
                  <a:lumOff val="5000"/>
                </a:schemeClr>
              </a:solidFill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altLang="ru-RU" sz="2000" u="sng" dirty="0" smtClean="0">
                <a:solidFill>
                  <a:srgbClr val="000000"/>
                </a:solidFill>
                <a:cs typeface="Times New Roman" pitchFamily="18" charset="0"/>
              </a:rPr>
              <a:t>диплом</a:t>
            </a:r>
            <a:r>
              <a:rPr lang="ru-RU" altLang="ru-RU" sz="2000" dirty="0" smtClean="0">
                <a:solidFill>
                  <a:srgbClr val="000000"/>
                </a:solidFill>
                <a:cs typeface="Times New Roman" pitchFamily="18" charset="0"/>
              </a:rPr>
              <a:t> общегосударственного образца и востребованная гражданская специальность; </a:t>
            </a:r>
            <a:endParaRPr lang="ru-RU" altLang="ru-RU" sz="2000" dirty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altLang="ru-RU" sz="2000" u="sng" dirty="0">
                <a:solidFill>
                  <a:srgbClr val="000000"/>
                </a:solidFill>
                <a:cs typeface="Times New Roman" pitchFamily="18" charset="0"/>
              </a:rPr>
              <a:t>гарантированное трудоустройство</a:t>
            </a:r>
            <a:r>
              <a:rPr lang="ru-RU" altLang="ru-RU" sz="2000" dirty="0">
                <a:solidFill>
                  <a:srgbClr val="000000"/>
                </a:solidFill>
                <a:cs typeface="Times New Roman" pitchFamily="18" charset="0"/>
              </a:rPr>
              <a:t> по окончании учебного заведения;</a:t>
            </a:r>
          </a:p>
          <a:p>
            <a:pPr algn="just" eaLnBrk="1" hangingPunct="1"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altLang="ru-RU" sz="2000" u="sng" dirty="0">
                <a:solidFill>
                  <a:srgbClr val="000000"/>
                </a:solidFill>
                <a:cs typeface="Times New Roman" pitchFamily="18" charset="0"/>
              </a:rPr>
              <a:t>средняя заработная плата лейтенанта от 45 тыс. руб</a:t>
            </a:r>
            <a:r>
              <a:rPr lang="ru-RU" altLang="ru-RU" sz="2000" dirty="0">
                <a:solidFill>
                  <a:srgbClr val="000000"/>
                </a:solidFill>
                <a:cs typeface="Times New Roman" pitchFamily="18" charset="0"/>
              </a:rPr>
              <a:t>.;</a:t>
            </a:r>
          </a:p>
          <a:p>
            <a:pPr algn="just" eaLnBrk="1" hangingPunct="1"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altLang="ru-RU" sz="2000" u="sng" dirty="0">
                <a:solidFill>
                  <a:srgbClr val="000000"/>
                </a:solidFill>
                <a:cs typeface="Times New Roman" pitchFamily="18" charset="0"/>
              </a:rPr>
              <a:t>наличие надбавок к зарплате</a:t>
            </a:r>
            <a:r>
              <a:rPr lang="ru-RU" altLang="ru-RU" sz="2000" dirty="0">
                <a:solidFill>
                  <a:srgbClr val="000000"/>
                </a:solidFill>
                <a:cs typeface="Times New Roman" pitchFamily="18" charset="0"/>
              </a:rPr>
              <a:t>: за занятия спортом за работу со сведениями, составляющими государственную тайну за особые условия службы и другие (до 180% от должностного оклада);</a:t>
            </a:r>
          </a:p>
          <a:p>
            <a:pPr algn="just" eaLnBrk="1" hangingPunct="1"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altLang="ru-RU" sz="2000" u="sng" dirty="0">
                <a:solidFill>
                  <a:srgbClr val="000000"/>
                </a:solidFill>
                <a:cs typeface="Times New Roman" pitchFamily="18" charset="0"/>
              </a:rPr>
              <a:t>рост размера денежного содержания в зависимости от выслуги лет</a:t>
            </a:r>
            <a:r>
              <a:rPr lang="ru-RU" altLang="ru-RU" sz="2000" dirty="0">
                <a:solidFill>
                  <a:srgbClr val="000000"/>
                </a:solidFill>
                <a:cs typeface="Times New Roman" pitchFamily="18" charset="0"/>
              </a:rPr>
              <a:t>; </a:t>
            </a:r>
          </a:p>
          <a:p>
            <a:pPr algn="just" eaLnBrk="1" hangingPunct="1"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altLang="ru-RU" sz="2000" u="sng" dirty="0">
                <a:solidFill>
                  <a:srgbClr val="000000"/>
                </a:solidFill>
                <a:cs typeface="Times New Roman" pitchFamily="18" charset="0"/>
              </a:rPr>
              <a:t>бесплатный проезд к месту проведения отпуска</a:t>
            </a:r>
            <a:r>
              <a:rPr lang="ru-RU" altLang="ru-RU" sz="2000" dirty="0">
                <a:solidFill>
                  <a:srgbClr val="000000"/>
                </a:solidFill>
                <a:cs typeface="Times New Roman" pitchFamily="18" charset="0"/>
              </a:rPr>
              <a:t> и обратно;</a:t>
            </a:r>
          </a:p>
          <a:p>
            <a:pPr algn="just" eaLnBrk="1" hangingPunct="1"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altLang="ru-RU" sz="2000" dirty="0">
                <a:solidFill>
                  <a:srgbClr val="000000"/>
                </a:solidFill>
                <a:cs typeface="Times New Roman" pitchFamily="18" charset="0"/>
              </a:rPr>
              <a:t>обеспечение служебным жильем по месту службы;</a:t>
            </a:r>
          </a:p>
          <a:p>
            <a:pPr algn="just" eaLnBrk="1" hangingPunct="1"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altLang="ru-RU" sz="2000" u="sng" dirty="0">
                <a:solidFill>
                  <a:srgbClr val="000000"/>
                </a:solidFill>
                <a:cs typeface="Times New Roman" pitchFamily="18" charset="0"/>
              </a:rPr>
              <a:t>бесплатное обеспечение жильем</a:t>
            </a:r>
            <a:r>
              <a:rPr lang="ru-RU" altLang="ru-RU" sz="2000" dirty="0">
                <a:solidFill>
                  <a:srgbClr val="000000"/>
                </a:solidFill>
                <a:cs typeface="Times New Roman" pitchFamily="18" charset="0"/>
              </a:rPr>
              <a:t> военнослужащего и членов его семьи при увольнении в запас;</a:t>
            </a:r>
          </a:p>
          <a:p>
            <a:pPr algn="just" eaLnBrk="1" hangingPunct="1"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altLang="ru-RU" sz="2000" u="sng" dirty="0">
                <a:solidFill>
                  <a:srgbClr val="000000"/>
                </a:solidFill>
                <a:cs typeface="Times New Roman" pitchFamily="18" charset="0"/>
              </a:rPr>
              <a:t>выход на пенсию в 50 лет</a:t>
            </a:r>
            <a:r>
              <a:rPr lang="ru-RU" altLang="ru-RU" sz="2000" dirty="0">
                <a:solidFill>
                  <a:srgbClr val="000000"/>
                </a:solidFill>
                <a:cs typeface="Times New Roman" pitchFamily="18" charset="0"/>
              </a:rPr>
              <a:t> (25000-40000 руб.)</a:t>
            </a:r>
            <a:endParaRPr lang="ru-RU" altLang="ru-RU" sz="2300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19672" y="17996"/>
            <a:ext cx="557582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altLang="ru-RU" sz="2000" b="1" dirty="0">
                <a:solidFill>
                  <a:srgbClr val="FF0000"/>
                </a:solidFill>
                <a:cs typeface="Times New Roman" pitchFamily="18" charset="0"/>
              </a:rPr>
              <a:t>ПОСЛЕ ОКОНЧАНИЯ ВОЕННО-УЧЕБНОГО ЗАВЕДЕНИЯ:</a:t>
            </a:r>
          </a:p>
        </p:txBody>
      </p:sp>
    </p:spTree>
    <p:extLst>
      <p:ext uri="{BB962C8B-B14F-4D97-AF65-F5344CB8AC3E}">
        <p14:creationId xmlns:p14="http://schemas.microsoft.com/office/powerpoint/2010/main" val="3179177253"/>
      </p:ext>
    </p:extLst>
  </p:cSld>
  <p:clrMapOvr>
    <a:masterClrMapping/>
  </p:clrMapOvr>
  <p:transition>
    <p:pull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248650" y="146050"/>
            <a:ext cx="865188" cy="476250"/>
          </a:xfrm>
        </p:spPr>
        <p:txBody>
          <a:bodyPr/>
          <a:lstStyle/>
          <a:p>
            <a:pPr>
              <a:defRPr/>
            </a:pPr>
            <a:fld id="{C46A7EB8-3A4A-4E2B-A642-4B8C7452B295}" type="slidenum">
              <a:rPr lang="ru-RU" sz="2000"/>
              <a:pPr>
                <a:defRPr/>
              </a:pPr>
              <a:t>6</a:t>
            </a:fld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218051"/>
            <a:ext cx="72728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ctr">
              <a:buNone/>
              <a:defRPr/>
            </a:pPr>
            <a:r>
              <a:rPr lang="ru-RU" altLang="ru-RU" sz="2400" dirty="0">
                <a:solidFill>
                  <a:srgbClr val="FF0000"/>
                </a:solidFill>
                <a:cs typeface="Times New Roman" pitchFamily="18" charset="0"/>
              </a:rPr>
              <a:t>Сравнение гражданских ВУЗов и ВУЗов МО РФ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623244"/>
              </p:ext>
            </p:extLst>
          </p:nvPr>
        </p:nvGraphicFramePr>
        <p:xfrm>
          <a:off x="467544" y="836712"/>
          <a:ext cx="8437314" cy="517175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382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98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03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4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1109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Показатели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3333CC"/>
                          </a:solidFill>
                        </a:rPr>
                        <a:t>Гражданский ВУЗ</a:t>
                      </a:r>
                      <a:endParaRPr lang="ru-RU" dirty="0">
                        <a:solidFill>
                          <a:srgbClr val="3333CC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Военный ВУЗ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1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3333CC"/>
                          </a:solidFill>
                        </a:rPr>
                        <a:t>Бюджетная основа</a:t>
                      </a:r>
                      <a:endParaRPr lang="ru-RU" sz="1400" dirty="0">
                        <a:solidFill>
                          <a:srgbClr val="3333CC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3333CC"/>
                          </a:solidFill>
                        </a:rPr>
                        <a:t>Коммерческая</a:t>
                      </a:r>
                      <a:r>
                        <a:rPr lang="ru-RU" sz="1400" baseline="0" dirty="0" smtClean="0">
                          <a:solidFill>
                            <a:srgbClr val="3333CC"/>
                          </a:solidFill>
                        </a:rPr>
                        <a:t> основа</a:t>
                      </a:r>
                      <a:endParaRPr lang="ru-RU" sz="1400" dirty="0">
                        <a:solidFill>
                          <a:srgbClr val="3333CC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919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Оплата</a:t>
                      </a:r>
                      <a:r>
                        <a:rPr lang="ru-RU" sz="1200" baseline="0" dirty="0" smtClean="0"/>
                        <a:t> обучения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-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+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-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1919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Стипендия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1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+</a:t>
                      </a:r>
                    </a:p>
                    <a:p>
                      <a:pPr marL="0" marR="0" indent="0" algn="ctr" defTabSz="9141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(2850р+РК в </a:t>
                      </a:r>
                      <a:r>
                        <a:rPr lang="ru-RU" sz="1400" b="1" dirty="0" err="1" smtClean="0"/>
                        <a:t>УрФУ</a:t>
                      </a:r>
                      <a:r>
                        <a:rPr lang="ru-RU" sz="1400" b="1" dirty="0" smtClean="0"/>
                        <a:t>)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-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+ </a:t>
                      </a:r>
                    </a:p>
                    <a:p>
                      <a:pPr algn="ctr"/>
                      <a:r>
                        <a:rPr lang="ru-RU" sz="1400" b="1" dirty="0" smtClean="0"/>
                        <a:t>(15-20 </a:t>
                      </a:r>
                      <a:r>
                        <a:rPr lang="ru-RU" sz="1400" b="1" dirty="0" err="1" smtClean="0"/>
                        <a:t>т.р</a:t>
                      </a:r>
                      <a:r>
                        <a:rPr lang="ru-RU" sz="1400" b="1" dirty="0" smtClean="0"/>
                        <a:t>. со 2 курса)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1919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Бесплатное проживание в период обучения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+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-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+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Бесплатное (централизованное) питание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-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-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+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925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Вещевое обеспечение (одежда)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-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-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+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563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Бесплатное медицинское обеспечение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-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-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+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8864">
                <a:tc>
                  <a:txBody>
                    <a:bodyPr/>
                    <a:lstStyle/>
                    <a:p>
                      <a:r>
                        <a:rPr lang="ru-RU" sz="1200" baseline="0" dirty="0" smtClean="0"/>
                        <a:t>Проезд к месту жительства родителей в каникулярный отпуск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-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-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+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886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Возможность заниматься спортом,</a:t>
                      </a:r>
                      <a:r>
                        <a:rPr lang="ru-RU" sz="1200" baseline="0" dirty="0" smtClean="0"/>
                        <a:t> творчеством и т.п.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+ -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+-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+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708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Возможность получения дополнительной специальности (бесплатно)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+ -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-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+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1112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Трудоустройство после окончание обучения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+ -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-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+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6766487"/>
      </p:ext>
    </p:extLst>
  </p:cSld>
  <p:clrMapOvr>
    <a:masterClrMapping/>
  </p:clrMapOvr>
  <p:transition>
    <p:pull dir="r"/>
  </p:transition>
</p:sld>
</file>

<file path=ppt/theme/theme1.xml><?xml version="1.0" encoding="utf-8"?>
<a:theme xmlns:a="http://schemas.openxmlformats.org/drawingml/2006/main" name="2_Оформление по умолчанию">
  <a:themeElements>
    <a:clrScheme name="1_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Оформление по умолчанию">
  <a:themeElements>
    <a:clrScheme name="1_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Итоги внезапных проверок</Template>
  <TotalTime>2506</TotalTime>
  <Words>398</Words>
  <Application>Microsoft Office PowerPoint</Application>
  <PresentationFormat>Экран (4:3)</PresentationFormat>
  <Paragraphs>90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Symbol</vt:lpstr>
      <vt:lpstr>Times New Roman</vt:lpstr>
      <vt:lpstr>Wingdings</vt:lpstr>
      <vt:lpstr>2_Оформление по умолчанию</vt:lpstr>
      <vt:lpstr>3_Оформление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Оксана</dc:creator>
  <cp:lastModifiedBy>Ольга</cp:lastModifiedBy>
  <cp:revision>197</cp:revision>
  <cp:lastPrinted>2017-10-27T07:14:25Z</cp:lastPrinted>
  <dcterms:created xsi:type="dcterms:W3CDTF">2013-05-06T06:01:48Z</dcterms:created>
  <dcterms:modified xsi:type="dcterms:W3CDTF">2022-02-10T03:43:28Z</dcterms:modified>
</cp:coreProperties>
</file>