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2"/>
  </p:notesMasterIdLst>
  <p:handoutMasterIdLst>
    <p:handoutMasterId r:id="rId63"/>
  </p:handoutMasterIdLst>
  <p:sldIdLst>
    <p:sldId id="340" r:id="rId3"/>
    <p:sldId id="343" r:id="rId4"/>
    <p:sldId id="256" r:id="rId5"/>
    <p:sldId id="262" r:id="rId6"/>
    <p:sldId id="25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09" autoAdjust="0"/>
    <p:restoredTop sz="94721" autoAdjust="0"/>
  </p:normalViewPr>
  <p:slideViewPr>
    <p:cSldViewPr snapToGrid="0" showGuides="1">
      <p:cViewPr>
        <p:scale>
          <a:sx n="50" d="100"/>
          <a:sy n="50" d="100"/>
        </p:scale>
        <p:origin x="-810" y="-1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361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5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ru-RU" smtClean="0"/>
              <a:pPr/>
              <a:t>21.06.2018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ru-RU" noProof="0" smtClean="0"/>
              <a:pPr/>
              <a:t>21.06.2018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тольная иг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1</a:t>
            </a:r>
            <a:endParaRPr lang="ru-RU" noProof="0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2</a:t>
            </a:r>
            <a:endParaRPr lang="ru-RU" noProof="0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noProof="0" dirty="0" smtClean="0"/>
              <a:t>3</a:t>
            </a:r>
            <a:endParaRPr lang="ru-RU" noProof="0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4</a:t>
            </a:r>
            <a:endParaRPr lang="ru-RU" noProof="0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3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данной игровой панели можно ввести собственные категории и значения в баллах.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вопросы и ответы в предоставленных слайдах.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поле с числовым значением для перехода к соответствующему вопросу,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а затем 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еще раз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для перехода на слайд ответа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левый треугольник для возвращения на данный слайд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760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21660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4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30655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90229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610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518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5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71966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5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406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2364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dirty="0" smtClean="0"/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33521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21.06.2018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48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1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5712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левый треугольник,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001068" y="5913206"/>
            <a:ext cx="7969542" cy="781394"/>
          </a:xfrm>
        </p:spPr>
        <p:txBody>
          <a:bodyPr/>
          <a:lstStyle>
            <a:lvl1pPr>
              <a:defRPr lang="en-US" sz="2400" b="0" i="0" baseline="0" smtClean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  <p:sp>
        <p:nvSpPr>
          <p:cNvPr id="14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229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8406"/>
            <a:ext cx="7969542" cy="781394"/>
          </a:xfrm>
        </p:spPr>
        <p:txBody>
          <a:bodyPr/>
          <a:lstStyle>
            <a:lvl1pPr>
              <a:defRPr lang="ru-RU" sz="2400" b="0" i="0" baseline="0" noProof="0" smtClean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2: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1711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39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434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3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15985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62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068" y="4959479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1068" y="884720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ru-RU" noProof="0" smtClean="0"/>
              <a:pPr/>
              <a:t>21.06.2018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9.xml"/><Relationship Id="rId18" Type="http://schemas.openxmlformats.org/officeDocument/2006/relationships/slide" Target="slide40.xml"/><Relationship Id="rId26" Type="http://schemas.openxmlformats.org/officeDocument/2006/relationships/slide" Target="slide57.xml"/><Relationship Id="rId3" Type="http://schemas.openxmlformats.org/officeDocument/2006/relationships/slide" Target="slide7.xml"/><Relationship Id="rId21" Type="http://schemas.openxmlformats.org/officeDocument/2006/relationships/slide" Target="slide46.xml"/><Relationship Id="rId7" Type="http://schemas.openxmlformats.org/officeDocument/2006/relationships/slide" Target="slide16.xml"/><Relationship Id="rId12" Type="http://schemas.openxmlformats.org/officeDocument/2006/relationships/slide" Target="slide27.xml"/><Relationship Id="rId17" Type="http://schemas.openxmlformats.org/officeDocument/2006/relationships/slide" Target="slide38.xml"/><Relationship Id="rId25" Type="http://schemas.openxmlformats.org/officeDocument/2006/relationships/slide" Target="slide55.xml"/><Relationship Id="rId2" Type="http://schemas.openxmlformats.org/officeDocument/2006/relationships/slide" Target="slide5.xml"/><Relationship Id="rId16" Type="http://schemas.openxmlformats.org/officeDocument/2006/relationships/slide" Target="slide35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4.xml"/><Relationship Id="rId24" Type="http://schemas.openxmlformats.org/officeDocument/2006/relationships/slide" Target="slide53.xml"/><Relationship Id="rId5" Type="http://schemas.openxmlformats.org/officeDocument/2006/relationships/slide" Target="slide11.xml"/><Relationship Id="rId15" Type="http://schemas.openxmlformats.org/officeDocument/2006/relationships/slide" Target="slide33.xml"/><Relationship Id="rId23" Type="http://schemas.openxmlformats.org/officeDocument/2006/relationships/slide" Target="slide51.xml"/><Relationship Id="rId10" Type="http://schemas.openxmlformats.org/officeDocument/2006/relationships/slide" Target="slide22.xml"/><Relationship Id="rId19" Type="http://schemas.openxmlformats.org/officeDocument/2006/relationships/slide" Target="slide42.xml"/><Relationship Id="rId4" Type="http://schemas.openxmlformats.org/officeDocument/2006/relationships/slide" Target="slide9.xml"/><Relationship Id="rId9" Type="http://schemas.openxmlformats.org/officeDocument/2006/relationships/slide" Target="slide20.xml"/><Relationship Id="rId14" Type="http://schemas.openxmlformats.org/officeDocument/2006/relationships/slide" Target="slide31.xml"/><Relationship Id="rId22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616" y="3236686"/>
            <a:ext cx="10828224" cy="214565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Знаю,умею,применяю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140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3714" y="1567542"/>
            <a:ext cx="5849257" cy="30915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ru-RU" sz="4000" dirty="0" smtClean="0"/>
              <a:t>дорожный знак </a:t>
            </a:r>
          </a:p>
          <a:p>
            <a:pPr algn="ctr">
              <a:spcBef>
                <a:spcPts val="1000"/>
              </a:spcBef>
            </a:pPr>
            <a:r>
              <a:rPr lang="ru-RU" sz="4000" dirty="0" smtClean="0"/>
              <a:t>«Остановка автобуса»</a:t>
            </a:r>
          </a:p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Красный круг, прямоугольник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Знать обязан каждый школьник: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Это очень строгий знак.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И куда б вы не спешили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С папой на автомобиле,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Не проедете никак.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latin typeface="Calibri Light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5" y="1493380"/>
            <a:ext cx="3516581" cy="292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20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0522" y="1061357"/>
            <a:ext cx="5529943" cy="383177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ru-RU" sz="4000" dirty="0" smtClean="0"/>
              <a:t>дорожный знак</a:t>
            </a:r>
          </a:p>
          <a:p>
            <a:pPr algn="ctr">
              <a:spcBef>
                <a:spcPts val="1000"/>
              </a:spcBef>
            </a:pPr>
            <a:r>
              <a:rPr lang="ru-RU" sz="4000" dirty="0" smtClean="0"/>
              <a:t> «Въезд запрещён»</a:t>
            </a:r>
            <a:endParaRPr lang="ru-RU" sz="40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Перемолвились машины: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Остудить пора бы шины,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Остановимся, где сквер!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Но вмешалась буква «Эр»: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Только я могу решить,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Где стоянку разрешить!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dirty="0" smtClean="0">
                <a:latin typeface="Calibri Light"/>
              </a:rPr>
              <a:t>Загадки 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22" y="1199657"/>
            <a:ext cx="3817817" cy="381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0803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6700" y="1162050"/>
            <a:ext cx="5524500" cy="3657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ru-RU" sz="4400" dirty="0" smtClean="0"/>
              <a:t>дорожный знак </a:t>
            </a:r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«Стоянка»</a:t>
            </a:r>
          </a:p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«В школе»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96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9" y="838200"/>
            <a:ext cx="8885530" cy="411479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Выбери правильный ответ: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«</a:t>
            </a:r>
            <a:r>
              <a:rPr lang="ru-RU" sz="4400" dirty="0"/>
              <a:t>Начало занятий в школе…»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в 8.00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в 8.30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в 9.00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22" y="1559169"/>
            <a:ext cx="2956453" cy="291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5999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63019" y="1957685"/>
            <a:ext cx="875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71340" y="0"/>
            <a:ext cx="9705552" cy="52197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 школе запрещено делать подножки во время перемены, потому что можно </a:t>
            </a:r>
            <a:r>
              <a:rPr lang="ru-RU" sz="4400" dirty="0" smtClean="0"/>
              <a:t>получить…</a:t>
            </a:r>
            <a:endParaRPr lang="ru-RU" sz="4400" dirty="0"/>
          </a:p>
          <a:p>
            <a:pPr>
              <a:spcBef>
                <a:spcPts val="1000"/>
              </a:spcBef>
            </a:pPr>
            <a:r>
              <a:rPr lang="ru-RU" sz="4400" dirty="0"/>
              <a:t>А) ушиб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</a:t>
            </a:r>
            <a:r>
              <a:rPr lang="ru-RU" sz="4400" dirty="0" smtClean="0"/>
              <a:t>конфету</a:t>
            </a:r>
            <a:endParaRPr lang="ru-RU" sz="4400" dirty="0"/>
          </a:p>
          <a:p>
            <a:pPr>
              <a:spcBef>
                <a:spcPts val="1000"/>
              </a:spcBef>
            </a:pPr>
            <a:r>
              <a:rPr lang="ru-RU" sz="4400" dirty="0" smtClean="0"/>
              <a:t>В) ожог</a:t>
            </a:r>
            <a:endParaRPr lang="ru-RU" sz="440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58" y="1758459"/>
            <a:ext cx="2847824" cy="3856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7872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56412" y="2033885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013791"/>
            <a:ext cx="11506042" cy="40927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u="sng" dirty="0">
                <a:solidFill>
                  <a:schemeClr val="accent2">
                    <a:lumMod val="50000"/>
                  </a:schemeClr>
                </a:solidFill>
              </a:rPr>
              <a:t>Знаток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человек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, обладающий большими знаниями в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чём-нибудь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, тонким пониманием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чего-нибудь.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7983" y="5445257"/>
            <a:ext cx="66989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600" i="1" dirty="0"/>
              <a:t>(толковый словарь С. Ожегова)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6" y="1014867"/>
            <a:ext cx="2091567" cy="1568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6070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524000" y="247650"/>
            <a:ext cx="9589477" cy="53721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Что нужно сделать, если в школе услышали сигнал пожарной тревоги?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остаться на месте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скорее покинуть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помещение</a:t>
            </a:r>
            <a:endParaRPr lang="ru-RU" sz="4400" dirty="0"/>
          </a:p>
          <a:p>
            <a:pPr>
              <a:spcBef>
                <a:spcPts val="1000"/>
              </a:spcBef>
            </a:pPr>
            <a:r>
              <a:rPr lang="ru-RU" sz="4400" dirty="0"/>
              <a:t>В) вместе с учителем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выйти </a:t>
            </a:r>
            <a:r>
              <a:rPr lang="ru-RU" sz="4400" dirty="0"/>
              <a:t>из школы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70" y="1989748"/>
            <a:ext cx="2999275" cy="3109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265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libri Light"/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69363" y="2052935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Во время перемены в кабинетах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запрещено </a:t>
            </a:r>
            <a:r>
              <a:rPr lang="ru-RU" sz="4400" dirty="0"/>
              <a:t>играть в …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догонялки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в крестики-нолики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в морской бой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78" y="2217738"/>
            <a:ext cx="4191366" cy="312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1383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9262" y="2033885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9" y="266700"/>
            <a:ext cx="8885530" cy="5334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Если в школу зашёл незнакомый человек, не представился дежурному, то как ты должен поступить?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меня это не касается.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рассказать об этом товарищу.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срочно </a:t>
            </a:r>
            <a:r>
              <a:rPr lang="ru-RU" sz="4400" dirty="0" smtClean="0"/>
              <a:t>сообщить учителю.</a:t>
            </a:r>
            <a:endParaRPr lang="ru-RU" sz="440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239" y="1289538"/>
            <a:ext cx="2101472" cy="391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0436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chemeClr val="tx1"/>
                </a:solidFill>
              </a:rPr>
              <a:t>В школе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7913" y="2052935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«Дома»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803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984739" y="1957753"/>
            <a:ext cx="8991600" cy="1642941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Войдя в квартиру, ты чувствуешь запах газа. Взрослых дома нет. Что ты сделаешь в первую очередь?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Позвоню родителям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и </a:t>
            </a:r>
            <a:r>
              <a:rPr lang="ru-RU" sz="4000" dirty="0"/>
              <a:t>спрошу совета.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Открою окно на кухне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и отключу </a:t>
            </a:r>
            <a:r>
              <a:rPr lang="ru-RU" sz="4000" dirty="0"/>
              <a:t>газ.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Попробую проверить, где утечка газа.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8" y="2088418"/>
            <a:ext cx="4267200" cy="216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8209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chemeClr val="tx1"/>
                </a:solidFill>
              </a:rPr>
              <a:t>Дома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58269" y="2110085"/>
            <a:ext cx="875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09600" y="1819154"/>
            <a:ext cx="939018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При утечке газа нельзя зажигать спички- может случиться взрыв. А почему же нельзя включать свет?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Потому что в темноте газ не так опасен.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Б)Потому что газ взорвётся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от </a:t>
            </a:r>
            <a:r>
              <a:rPr lang="ru-RU" sz="4000" dirty="0"/>
              <a:t>тепла горящей лампочки.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Потому что при щелчке выключателя проскочит искра, которая может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вызвать </a:t>
            </a:r>
            <a:r>
              <a:rPr lang="ru-RU" sz="4000" dirty="0"/>
              <a:t>взрыв.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82" y="1266092"/>
            <a:ext cx="2143980" cy="3658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2111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Загадки</a:t>
            </a: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accent6"/>
                </a:solidFill>
                <a:latin typeface="Calibri"/>
                <a:ea typeface="+mn-ea"/>
                <a:cs typeface="+mn-cs"/>
                <a:hlinkClick r:id="rId2" action="ppaction://hlinksldjump"/>
              </a:rPr>
              <a:t>10</a:t>
            </a:r>
            <a:endParaRPr lang="ru-RU" sz="2400" b="0" i="0" baseline="0" dirty="0">
              <a:solidFill>
                <a:schemeClr val="accent6"/>
              </a:solidFill>
              <a:latin typeface="Calibri"/>
              <a:ea typeface="+mn-ea"/>
              <a:cs typeface="+mn-cs"/>
              <a:hlinkClick r:id="rId2" action="ppaction://hlinksldjump"/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3" action="ppaction://hlinksldjump"/>
            </a:endParaRPr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4" action="ppaction://hlinksldjump"/>
            </a:endParaRPr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5" action="ppaction://hlinksldjump"/>
            </a:endParaRPr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6" action="ppaction://hlinksldjump"/>
            </a:endParaRP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школе</a:t>
            </a: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7" action="ppaction://hlinksldjump"/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8" action="ppaction://hlinksldjump"/>
            </a:endParaRP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9" action="ppaction://hlinksldjump"/>
            </a:endParaRPr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0" action="ppaction://hlinksldjump"/>
            </a:endParaRPr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1" action="ppaction://hlinksldjump"/>
            </a:endParaRPr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Дома</a:t>
            </a: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2" action="ppaction://hlinksldjump"/>
            </a:endParaRPr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3" action="ppaction://hlinksldjump"/>
            </a:endParaRPr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4" action="ppaction://hlinksldjump"/>
            </a:endParaRPr>
          </a:p>
        </p:txBody>
      </p:sp>
      <p:sp>
        <p:nvSpPr>
          <p:cNvPr id="145" name="Текст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5" action="ppaction://hlinksldjump"/>
            </a:endParaRPr>
          </a:p>
        </p:txBody>
      </p:sp>
      <p:sp>
        <p:nvSpPr>
          <p:cNvPr id="150" name="Текст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6" action="ppaction://hlinksldjump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Осторожно!</a:t>
            </a:r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7" action="ppaction://hlinksldjump"/>
            </a:endParaRPr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8" action="ppaction://hlinksldjump"/>
            </a:endParaRPr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9" action="ppaction://hlinksldjump"/>
            </a:endParaRPr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0" action="ppaction://hlinksldjump"/>
            </a:endParaRPr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1" action="ppaction://hlinksldjump"/>
            </a:endParaRPr>
          </a:p>
        </p:txBody>
      </p:sp>
      <p:sp>
        <p:nvSpPr>
          <p:cNvPr id="67" name="Текст 6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1" i="0" baseline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ru-RU" sz="2400" b="1" i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n-ea"/>
                <a:cs typeface="+mn-cs"/>
              </a:rPr>
              <a:t> улице</a:t>
            </a:r>
            <a:endParaRPr lang="ru-RU" sz="2400" b="1" i="0" baseline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2" name="Текст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2" action="ppaction://hlinksldjump"/>
            </a:endParaRPr>
          </a:p>
        </p:txBody>
      </p:sp>
      <p:sp>
        <p:nvSpPr>
          <p:cNvPr id="137" name="Текст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3" action="ppaction://hlinksldjump"/>
            </a:endParaRPr>
          </a:p>
        </p:txBody>
      </p:sp>
      <p:sp>
        <p:nvSpPr>
          <p:cNvPr id="142" name="Текст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4" action="ppaction://hlinksldjump"/>
            </a:endParaRPr>
          </a:p>
        </p:txBody>
      </p:sp>
      <p:sp>
        <p:nvSpPr>
          <p:cNvPr id="147" name="Текст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5" action="ppaction://hlinksldjump"/>
            </a:endParaRPr>
          </a:p>
        </p:txBody>
      </p:sp>
      <p:sp>
        <p:nvSpPr>
          <p:cNvPr id="152" name="Текст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6" action="ppaction://hlinksldjump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69363" y="2052935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15815" y="1925911"/>
            <a:ext cx="9753599" cy="223245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Ты выходишь на лестничную клетку, чтобы проводить приятеля до лифта. И вдруг сквозняк захлопывает дверь. Что делать?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Сесть у закрытой двери и горько заплакать. Может кто-то выйдет и поможет.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</a:t>
            </a:r>
            <a:r>
              <a:rPr lang="ru-RU" sz="3600" dirty="0" smtClean="0"/>
              <a:t>Побежать </a:t>
            </a:r>
            <a:r>
              <a:rPr lang="ru-RU" sz="3600" dirty="0"/>
              <a:t>в домоуправление и вызвать слесаря, который взломает дверь.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Пойти к приятелю или хорошо знакомым соседям и позвонить родителям на работу. Надо договориться о встрече, чтобы </a:t>
            </a:r>
            <a:r>
              <a:rPr lang="ru-RU" sz="3600" dirty="0" smtClean="0"/>
              <a:t>взять ключ</a:t>
            </a:r>
            <a:r>
              <a:rPr lang="ru-RU" sz="3600" dirty="0"/>
              <a:t>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68" y="2548496"/>
            <a:ext cx="2710070" cy="178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7848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5563" y="2129135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80002" y="1721112"/>
            <a:ext cx="1032709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Как помочь человеку, который отравился лекарством или недоброкачественной пищей?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А)Дать ему много воды с содой, чтобы вызвать рвоту и промыть желудок.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Укутать и дать выпить стакан </a:t>
            </a:r>
            <a:r>
              <a:rPr lang="ru-RU" sz="4000" dirty="0" smtClean="0"/>
              <a:t>тёплого </a:t>
            </a:r>
            <a:r>
              <a:rPr lang="ru-RU" sz="4000" dirty="0"/>
              <a:t>молока.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Сделать искусственное дыхание.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24" y="3776397"/>
            <a:ext cx="2804276" cy="186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240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37362" y="2110085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8296" y="1850511"/>
            <a:ext cx="9417282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Когда вызываешь скорую помощь, полицию или пожарных, </a:t>
            </a:r>
            <a:r>
              <a:rPr lang="ru-RU" sz="3600" dirty="0" smtClean="0"/>
              <a:t>нужно…</a:t>
            </a:r>
            <a:endParaRPr lang="ru-RU" sz="3600" dirty="0"/>
          </a:p>
          <a:p>
            <a:pPr>
              <a:spcBef>
                <a:spcPts val="1000"/>
              </a:spcBef>
            </a:pPr>
            <a:r>
              <a:rPr lang="ru-RU" sz="3600" dirty="0"/>
              <a:t>А) Кричать как можно громче и жалобнее, чтобы сразу было ясно, что нужна помощь.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Сначала сказать, что случилось. Потом- где случилось. Назвать точный адрес, фамилию, телефон.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Сначала обязательно представиться. Назвать имя, фамилию. А потом подробно, во всех деталях, рассказать, что произошло. 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442" y="2121878"/>
            <a:ext cx="2447549" cy="239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7208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3519" y="2052935"/>
            <a:ext cx="875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462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</a:t>
            </a:r>
            <a:r>
              <a:rPr lang="ru-RU" dirty="0" smtClean="0"/>
              <a:t>Осторожно!»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987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74431" y="2168769"/>
            <a:ext cx="9694984" cy="159433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Взрослый мужчина спрашивает </a:t>
            </a:r>
            <a:r>
              <a:rPr lang="ru-RU" dirty="0"/>
              <a:t>тебя, как пройти в аптеку. Потом спрашивает как тебя зовут. И просит проводить его, показать дорогу. Что ты будешь делать? </a:t>
            </a:r>
          </a:p>
          <a:p>
            <a:pPr>
              <a:spcBef>
                <a:spcPts val="1000"/>
              </a:spcBef>
            </a:pPr>
            <a:r>
              <a:rPr lang="ru-RU" dirty="0"/>
              <a:t>А) </a:t>
            </a:r>
            <a:r>
              <a:rPr lang="ru-RU" dirty="0" smtClean="0"/>
              <a:t>Грубо скажу, что мне некогда.</a:t>
            </a:r>
            <a:endParaRPr lang="ru-RU" dirty="0"/>
          </a:p>
          <a:p>
            <a:pPr>
              <a:spcBef>
                <a:spcPts val="1000"/>
              </a:spcBef>
            </a:pPr>
            <a:r>
              <a:rPr lang="ru-RU" dirty="0"/>
              <a:t>Б) </a:t>
            </a:r>
            <a:r>
              <a:rPr lang="ru-RU" dirty="0" smtClean="0"/>
              <a:t>Соглашусь, даже если он выглядит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	подозрительно, ведь нужно всем помогать.</a:t>
            </a:r>
            <a:endParaRPr lang="ru-RU" dirty="0"/>
          </a:p>
          <a:p>
            <a:pPr>
              <a:spcBef>
                <a:spcPts val="1000"/>
              </a:spcBef>
            </a:pPr>
            <a:r>
              <a:rPr lang="ru-RU" dirty="0" smtClean="0"/>
              <a:t>В</a:t>
            </a:r>
            <a:r>
              <a:rPr lang="ru-RU" dirty="0"/>
              <a:t>) Взрослые должны просить помощи только у взрослых. Поэтому скажу : «Извините, не </a:t>
            </a:r>
            <a:r>
              <a:rPr lang="ru-RU" dirty="0" smtClean="0"/>
              <a:t>могу», и отойду </a:t>
            </a:r>
            <a:r>
              <a:rPr lang="ru-RU" dirty="0"/>
              <a:t>дальше.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25" y="1466850"/>
            <a:ext cx="2425869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66918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31263" y="2071985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</a:t>
            </a:r>
            <a:r>
              <a:rPr lang="ru-RU" sz="5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 «Загадки»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30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8417" y="1405033"/>
            <a:ext cx="980057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Мама дала тебе ключ от дома. Но ключ можно потеряться во время прогулки и попасть в руки вора. Что же с ним делать?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Оставить под ковриком у двери.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Положить в глубокий карман. Лучше если этот карман застегивается на молнию.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Повесить на шнурке на шею.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2" y="3794572"/>
            <a:ext cx="3241589" cy="2061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731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53519" y="2071985"/>
            <a:ext cx="875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96957" y="1813691"/>
            <a:ext cx="961147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Когда взрослых нет дома, дверь можно открывать только…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полицейскому.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человеку, которого ты хорошо знаешь и полностью доверяешь.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тому, кто просит о помощи.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37" y="986936"/>
            <a:ext cx="2775398" cy="365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6233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72569" y="2129135"/>
            <a:ext cx="875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8417" y="1815342"/>
            <a:ext cx="9425438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 глазок ты видишь девочку </a:t>
            </a:r>
            <a:r>
              <a:rPr lang="ru-RU" sz="4000" dirty="0" smtClean="0"/>
              <a:t>старше тебя. </a:t>
            </a:r>
            <a:r>
              <a:rPr lang="ru-RU" sz="4000" dirty="0"/>
              <a:t>Она говорит, что ей срочно нужно позвонить родителям. Как ты поступишь?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</a:t>
            </a:r>
            <a:r>
              <a:rPr lang="ru-RU" sz="4000" dirty="0" smtClean="0"/>
              <a:t>Скажу</a:t>
            </a:r>
            <a:r>
              <a:rPr lang="ru-RU" sz="4000" dirty="0"/>
              <a:t>: «Назови номер, я позвоню от твоего имени».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</a:t>
            </a:r>
            <a:r>
              <a:rPr lang="ru-RU" sz="4000" dirty="0" smtClean="0"/>
              <a:t>Впущу </a:t>
            </a:r>
            <a:r>
              <a:rPr lang="ru-RU" sz="4000" dirty="0"/>
              <a:t>в квартиру. Не буду же я бояться какой-то девчонки!</a:t>
            </a:r>
          </a:p>
          <a:p>
            <a:pPr>
              <a:spcBef>
                <a:spcPts val="1000"/>
              </a:spcBef>
            </a:pPr>
            <a:r>
              <a:rPr lang="ru-RU" sz="4000" dirty="0" smtClean="0"/>
              <a:t>В) Выйду и дам ей свой телефон.</a:t>
            </a:r>
            <a:endParaRPr lang="ru-RU" sz="400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32" y="1335088"/>
            <a:ext cx="2281627" cy="342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2407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65912" y="2091035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17443" y="1803619"/>
            <a:ext cx="9089972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Взрослых дома нет. Звонит телефон, и незнакомец спрашивает: «Это твой номер?». Что ты ответишь?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Назову свой номер телефона.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Отвечу: «Извините, позвоните, когда взрослые придут с работы».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В)Отвечу: «Скажите, какой номер вам нужен. А я скажу, этот или нет».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33" y="1345346"/>
            <a:ext cx="2590190" cy="342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656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3163" y="2052935"/>
            <a:ext cx="881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</a:t>
            </a:r>
            <a:r>
              <a:rPr lang="ru-RU" dirty="0" smtClean="0"/>
              <a:t>На улице»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102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931002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Какое место лучше выбрать для игры с друзьями?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Спортплощадку.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Стройплощадку.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Подвал</a:t>
            </a:r>
            <a:endParaRPr lang="ru-RU" sz="4400" b="0" i="0" baseline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41" y="1902195"/>
            <a:ext cx="4625703" cy="318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0700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24449" y="1512277"/>
            <a:ext cx="8885530" cy="314901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В </a:t>
            </a:r>
            <a:r>
              <a:rPr lang="ru-RU" dirty="0"/>
              <a:t>белом треугольнике</a:t>
            </a:r>
          </a:p>
          <a:p>
            <a:pPr>
              <a:spcBef>
                <a:spcPts val="1000"/>
              </a:spcBef>
            </a:pPr>
            <a:r>
              <a:rPr lang="ru-RU" dirty="0"/>
              <a:t>С окаёмкой красной</a:t>
            </a:r>
          </a:p>
          <a:p>
            <a:pPr>
              <a:spcBef>
                <a:spcPts val="1000"/>
              </a:spcBef>
            </a:pPr>
            <a:r>
              <a:rPr lang="ru-RU" dirty="0"/>
              <a:t>Человечкам-школьникам</a:t>
            </a:r>
          </a:p>
          <a:p>
            <a:pPr>
              <a:spcBef>
                <a:spcPts val="1000"/>
              </a:spcBef>
            </a:pPr>
            <a:r>
              <a:rPr lang="ru-RU" dirty="0"/>
              <a:t>Очень безопасно.</a:t>
            </a:r>
          </a:p>
          <a:p>
            <a:pPr>
              <a:spcBef>
                <a:spcPts val="1000"/>
              </a:spcBef>
            </a:pPr>
            <a:r>
              <a:rPr lang="ru-RU" dirty="0"/>
              <a:t>Этот знак дорожный</a:t>
            </a:r>
          </a:p>
          <a:p>
            <a:pPr>
              <a:spcBef>
                <a:spcPts val="1000"/>
              </a:spcBef>
            </a:pPr>
            <a:r>
              <a:rPr lang="ru-RU" dirty="0"/>
              <a:t>Знают все на свете:</a:t>
            </a:r>
          </a:p>
          <a:p>
            <a:pPr>
              <a:spcBef>
                <a:spcPts val="1000"/>
              </a:spcBef>
            </a:pPr>
            <a:r>
              <a:rPr lang="ru-RU" dirty="0"/>
              <a:t>Будьте осторожны,</a:t>
            </a:r>
          </a:p>
          <a:p>
            <a:pPr>
              <a:spcBef>
                <a:spcPts val="1000"/>
              </a:spcBef>
            </a:pPr>
            <a:r>
              <a:rPr lang="ru-RU" dirty="0"/>
              <a:t>На дороге …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dirty="0" smtClean="0">
                <a:latin typeface="Calibri Light"/>
              </a:rPr>
              <a:t>Загадки</a:t>
            </a:r>
            <a:endParaRPr lang="ru-RU" sz="36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567" y="1019969"/>
            <a:ext cx="4463769" cy="3411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5411" y="2052935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349310" y="1365994"/>
            <a:ext cx="7442998" cy="286766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Несчастья на дороге чаще всего случаются из-за….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невнимательности водителей и пешеходов.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поломки светофоров.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ураганов.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5" y="820907"/>
            <a:ext cx="2748038" cy="467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27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8761" y="2052935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8296" y="1873957"/>
            <a:ext cx="11410121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Приятель уговаривает тебя спуститься в открытый канализационный люк и исследовать подземелье. Как ты поступишь?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Конечно, соглашусь. А вдруг там действительно живут черепашки-ниндзя!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скажу, что у меня дела. А он пусть поступает, как хочет.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Постараюсь отговорить его. Объясню, что в подземных колодцах внизу может скапливаться ядовитый газ.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="" xmlns:p14="http://schemas.microsoft.com/office/powerpoint/2010/main" val="1863431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31262" y="2129135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0" y="1273865"/>
            <a:ext cx="11235953" cy="203395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Навстречу тебе идёт толпа. Люди размахивают флагами, что-то громко кричат. Что ты </a:t>
            </a:r>
            <a:r>
              <a:rPr lang="ru-RU" sz="4000" dirty="0" smtClean="0"/>
              <a:t>сделаешь</a:t>
            </a:r>
            <a:r>
              <a:rPr lang="ru-RU" sz="4000" dirty="0"/>
              <a:t>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подойду поближе, чтобы узнать, в чём дело.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сверну в переулок, чтобы не попасть в толпу.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</a:t>
            </a:r>
            <a:r>
              <a:rPr lang="ru-RU" sz="4000" dirty="0" smtClean="0"/>
              <a:t>буду идти рядом с ними</a:t>
            </a:r>
          </a:p>
          <a:p>
            <a:pPr>
              <a:spcBef>
                <a:spcPts val="1000"/>
              </a:spcBef>
            </a:pPr>
            <a:r>
              <a:rPr lang="ru-RU" sz="4000" dirty="0" smtClean="0"/>
              <a:t>	и тоже что-то кричать.</a:t>
            </a:r>
            <a:endParaRPr lang="ru-RU" sz="400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4" y="3017927"/>
            <a:ext cx="3307962" cy="254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1523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8268" y="2091035"/>
            <a:ext cx="875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06366" y="1911607"/>
            <a:ext cx="11063389" cy="191018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Подруга предлагает «срезать» привычный маршрут от школы до дома и пройти через пустырь, который в городе считают опасным местом. «Что ты, трусишка, что ли?»- говорит она. Как ты поступишь?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соглашусь с подругой. Вдвоём ведь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не </a:t>
            </a:r>
            <a:r>
              <a:rPr lang="ru-RU" sz="3600" dirty="0"/>
              <a:t>так опасно.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решительно откажусь, несмотря на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насмешки</a:t>
            </a:r>
            <a:r>
              <a:rPr lang="ru-RU" sz="3600" dirty="0"/>
              <a:t>. И её попробую отговорить от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опасной </a:t>
            </a:r>
            <a:r>
              <a:rPr lang="ru-RU" sz="3600" dirty="0"/>
              <a:t>затеи.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позвоню маме на работу, чтобы посоветоваться.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774" y="2117422"/>
            <a:ext cx="3346174" cy="2812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8699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8268" y="2071985"/>
            <a:ext cx="875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5242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20600" cy="6959819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334000" y="3829050"/>
            <a:ext cx="1828800" cy="1447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67300" y="4800600"/>
            <a:ext cx="1619250" cy="1257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2125" y="3395234"/>
            <a:ext cx="4911725" cy="3462766"/>
          </a:xfrm>
          <a:prstGeom prst="rect">
            <a:avLst/>
          </a:prstGeom>
          <a:noFill/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75" y="400050"/>
            <a:ext cx="6305044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14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10014857" y="5733143"/>
            <a:ext cx="1190172" cy="1124857"/>
          </a:xfrm>
        </p:spPr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</a:t>
            </a: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5029" y="1045030"/>
            <a:ext cx="5733143" cy="39043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ru-RU" sz="4400" b="1" dirty="0" smtClean="0">
                <a:latin typeface="+mj-lt"/>
                <a:cs typeface="Times New Roman" pitchFamily="18" charset="0"/>
              </a:rPr>
              <a:t>дорожный знак </a:t>
            </a:r>
          </a:p>
          <a:p>
            <a:pPr algn="ctr">
              <a:spcBef>
                <a:spcPts val="1000"/>
              </a:spcBef>
            </a:pPr>
            <a:r>
              <a:rPr lang="ru-RU" sz="4400" b="1" dirty="0" smtClean="0">
                <a:latin typeface="+mj-lt"/>
                <a:cs typeface="Times New Roman" pitchFamily="18" charset="0"/>
              </a:rPr>
              <a:t>«Осторожно, дети!»</a:t>
            </a:r>
          </a:p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 smtClean="0"/>
              <a:t>Что </a:t>
            </a:r>
            <a:r>
              <a:rPr lang="ru-RU" sz="3600" dirty="0"/>
              <a:t>за знак такой висит?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- «Стоп!» - машинам он велит. 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-Переход, идите смело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По полоскам чёрно-белым.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32" y="1399565"/>
            <a:ext cx="2809875" cy="28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8398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3029" y="1233714"/>
            <a:ext cx="5776685" cy="326571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</a:rPr>
              <a:t>дорожный знак </a:t>
            </a:r>
          </a:p>
          <a:p>
            <a:pPr algn="ctr"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</a:rPr>
              <a:t>«Пешеходный переход»</a:t>
            </a:r>
          </a:p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Под этим знаком, как ни странно,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Все ждут чего-то постоянно.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Кто-то сидя, кто-то стоя…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Что за место здесь такое?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latin typeface="Calibri Light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30" y="838934"/>
            <a:ext cx="2405185" cy="3779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0928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Красочная настольная игра: 16 x 9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ameBoardColorful_16x9_TP104001205" id="{79A745F3-8376-4B39-A51C-4A55655D8418}" vid="{22E22CF6-1755-4575-A0C8-658FB9E2381E}"/>
    </a:ext>
  </a:extLst>
</a:theme>
</file>

<file path=ppt/theme/theme2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53AB556-06BF-4F6C-964D-E4806431F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1304</Words>
  <Application>Microsoft Office PowerPoint</Application>
  <PresentationFormat>Произвольный</PresentationFormat>
  <Paragraphs>289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Красочная настольная игра: 16 x 9</vt:lpstr>
      <vt:lpstr>Викторина  «Знаю,умею,применяю» </vt:lpstr>
      <vt:lpstr>Знаток — человек, обладающий большими знаниями в чём-нибудь, тонким пониманием чего-нибудь.</vt:lpstr>
      <vt:lpstr>Слайд 3</vt:lpstr>
      <vt:lpstr>Вопросы категории «Загадки»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 </vt:lpstr>
      <vt:lpstr>Загадки</vt:lpstr>
      <vt:lpstr>Вопросы категории «В школе»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Вопросы категории «Дома»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Вопросы категории «Осторожно!»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Вопросы категории «На улице»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Слайд 59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2014-11-18T17:29:42Z</dcterms:created>
  <dcterms:modified xsi:type="dcterms:W3CDTF">2018-06-21T11:27:25Z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