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81" r:id="rId2"/>
    <p:sldId id="256" r:id="rId3"/>
    <p:sldId id="259" r:id="rId4"/>
    <p:sldId id="260" r:id="rId5"/>
    <p:sldId id="273" r:id="rId6"/>
    <p:sldId id="283" r:id="rId7"/>
    <p:sldId id="284" r:id="rId8"/>
    <p:sldId id="271" r:id="rId9"/>
    <p:sldId id="289" r:id="rId10"/>
    <p:sldId id="266" r:id="rId11"/>
    <p:sldId id="288" r:id="rId12"/>
    <p:sldId id="290" r:id="rId13"/>
    <p:sldId id="261" r:id="rId14"/>
    <p:sldId id="262" r:id="rId15"/>
    <p:sldId id="275" r:id="rId16"/>
    <p:sldId id="276" r:id="rId17"/>
    <p:sldId id="277" r:id="rId18"/>
    <p:sldId id="278" r:id="rId19"/>
    <p:sldId id="279" r:id="rId20"/>
    <p:sldId id="286" r:id="rId21"/>
    <p:sldId id="287" r:id="rId22"/>
    <p:sldId id="272" r:id="rId23"/>
    <p:sldId id="280" r:id="rId24"/>
    <p:sldId id="282" r:id="rId25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s-UY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20DB775E-860D-4D81-8310-01518292FE3E}" type="datetimeFigureOut">
              <a:rPr lang="es-UY"/>
              <a:pPr>
                <a:defRPr/>
              </a:pPr>
              <a:t>21/06/2016</a:t>
            </a:fld>
            <a:endParaRPr lang="es-UY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UY" noProof="0" smtClean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UY" noProof="0" smtClean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s-U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3EE35D4C-C355-4AC4-AD53-925194636903}" type="slidenum">
              <a:rPr lang="es-UY"/>
              <a:pPr>
                <a:defRPr/>
              </a:pPr>
              <a:t>‹#›</a:t>
            </a:fld>
            <a:endParaRPr lang="es-U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UY" smtClean="0"/>
          </a:p>
        </p:txBody>
      </p:sp>
      <p:sp>
        <p:nvSpPr>
          <p:cNvPr id="3072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02C63BE-A6B9-459E-B7B7-C952F0E22953}" type="slidenum">
              <a:rPr lang="es-UY" smtClean="0">
                <a:latin typeface="Arial" pitchFamily="34" charset="0"/>
              </a:rPr>
              <a:pPr>
                <a:defRPr/>
              </a:pPr>
              <a:t>2</a:t>
            </a:fld>
            <a:endParaRPr lang="es-UY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UY" smtClean="0"/>
          </a:p>
        </p:txBody>
      </p:sp>
      <p:sp>
        <p:nvSpPr>
          <p:cNvPr id="3174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8CD9425-D1E0-482A-B3D7-1A6B0D859221}" type="slidenum">
              <a:rPr lang="es-UY" smtClean="0">
                <a:latin typeface="Arial" pitchFamily="34" charset="0"/>
              </a:rPr>
              <a:pPr>
                <a:defRPr/>
              </a:pPr>
              <a:t>3</a:t>
            </a:fld>
            <a:endParaRPr lang="es-UY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Овал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12DDCE9-FC59-4FB9-A003-9EF1322A260E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blinds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8647F-D156-448F-8F34-82B73DA9FB5D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blinds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155132-2672-43D9-9EE9-BC988BC1F55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DC215-A2AA-45A7-B6ED-252D2FE83383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Овал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Овал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C77AA7D-5848-45B8-9CE4-F9180A3C27A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blinds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BD4A4-6D7C-4A91-8272-6B41CFDF322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blinds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9F17748-15F2-4F26-853F-56E75C8CBE62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7DD0F-0003-4BB3-9CCF-B95FA1CE2D12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blinds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Прямоугольник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8206D67-0A90-4E94-8D44-660C3FF4744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blinds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62C8204-C322-4754-8F8E-37A288CC8A6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blinds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  <a:cs typeface="+mn-cs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Блок-схема: процесс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B5391BD-4234-4A34-BDCF-D9D1CBF7B9C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Arial" charset="0"/>
                <a:cs typeface="+mn-cs"/>
              </a:defRPr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Arial" charset="0"/>
                <a:cs typeface="+mn-cs"/>
              </a:defRPr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Arial" charset="0"/>
                <a:cs typeface="+mn-cs"/>
              </a:defRPr>
            </a:lvl1pPr>
            <a:extLst/>
          </a:lstStyle>
          <a:p>
            <a:pPr>
              <a:defRPr/>
            </a:pPr>
            <a:fld id="{800D27A9-D4FC-49EE-A025-5A291B68FC4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95" r:id="rId2"/>
    <p:sldLayoutId id="2147483701" r:id="rId3"/>
    <p:sldLayoutId id="2147483696" r:id="rId4"/>
    <p:sldLayoutId id="2147483702" r:id="rId5"/>
    <p:sldLayoutId id="2147483697" r:id="rId6"/>
    <p:sldLayoutId id="2147483703" r:id="rId7"/>
    <p:sldLayoutId id="2147483704" r:id="rId8"/>
    <p:sldLayoutId id="2147483705" r:id="rId9"/>
    <p:sldLayoutId id="2147483698" r:id="rId10"/>
    <p:sldLayoutId id="2147483699" r:id="rId11"/>
  </p:sldLayoutIdLst>
  <p:transition>
    <p:blinds dir="vert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7C5D50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7C5D50"/>
          </a:solidFill>
          <a:latin typeface="Gill Sans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7C5D50"/>
          </a:solidFill>
          <a:latin typeface="Gill Sans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7C5D50"/>
          </a:solidFill>
          <a:latin typeface="Gill Sans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7C5D50"/>
          </a:solidFill>
          <a:latin typeface="Gill Sans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7C5D50"/>
          </a:solidFill>
          <a:latin typeface="Gill Sans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7C5D50"/>
          </a:solidFill>
          <a:latin typeface="Gill Sans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7C5D50"/>
          </a:solidFill>
          <a:latin typeface="Gill Sans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7C5D50"/>
          </a:solidFill>
          <a:latin typeface="Gill Sans MT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A5AB81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D8B25C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43330" y="332656"/>
            <a:ext cx="8404865" cy="46166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>
              <a:defRPr/>
            </a:pPr>
            <a:r>
              <a:rPr lang="ru-RU" sz="2400" b="1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 ГБПОУ «Курганский государственный колледж»</a:t>
            </a:r>
          </a:p>
        </p:txBody>
      </p:sp>
      <p:pic>
        <p:nvPicPr>
          <p:cNvPr id="5" name="Picture 2" descr="C:\Documents and Settings\User\Рабочий стол\Презентации на конференцию\Колледж\IMG_48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8886" y="1027526"/>
            <a:ext cx="8143931" cy="5500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6" name="Picture 5" descr="C:\Documents and Settings\Юля\Мои документы\ReceivedFiles\Шалаевский Максим Николаевич\Эмблема Без фона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981075"/>
            <a:ext cx="1214437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 descr="IMG_10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800100"/>
            <a:ext cx="7777162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403350" y="-171450"/>
            <a:ext cx="7345363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Bookman Old Style" pitchFamily="18" charset="0"/>
                <a:ea typeface="+mj-ea"/>
                <a:cs typeface="+mj-cs"/>
              </a:rPr>
              <a:t>Занятие на учебной ферме</a:t>
            </a:r>
            <a:endParaRPr lang="ru-RU" sz="3600" b="1" dirty="0">
              <a:solidFill>
                <a:srgbClr val="C0000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Bookman Old Style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 descr="IMG_089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908050"/>
            <a:ext cx="7705725" cy="569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835150" y="-171450"/>
            <a:ext cx="7058025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Bookman Old Style" pitchFamily="18" charset="0"/>
                <a:ea typeface="+mj-ea"/>
                <a:cs typeface="+mj-cs"/>
              </a:rPr>
              <a:t>Учебная </a:t>
            </a:r>
            <a:r>
              <a:rPr lang="ru-RU" sz="3600" b="1" dirty="0">
                <a:solidFill>
                  <a:srgbClr val="C000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Bookman Old Style" pitchFamily="18" charset="0"/>
                <a:ea typeface="+mj-ea"/>
                <a:cs typeface="+mj-cs"/>
              </a:rPr>
              <a:t>ферма колледжа</a:t>
            </a:r>
            <a:endParaRPr lang="ru-RU" sz="3600" b="1" dirty="0">
              <a:solidFill>
                <a:srgbClr val="C0000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Bookman Old Style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1835150" y="-171450"/>
            <a:ext cx="7058025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Bookman Old Style" pitchFamily="18" charset="0"/>
                <a:ea typeface="+mj-ea"/>
                <a:cs typeface="+mj-cs"/>
              </a:rPr>
              <a:t>Учебная </a:t>
            </a:r>
            <a:r>
              <a:rPr lang="ru-RU" sz="3600" b="1" dirty="0">
                <a:solidFill>
                  <a:srgbClr val="C000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Bookman Old Style" pitchFamily="18" charset="0"/>
                <a:ea typeface="+mj-ea"/>
                <a:cs typeface="+mj-cs"/>
              </a:rPr>
              <a:t>ферма колледжа</a:t>
            </a:r>
            <a:endParaRPr lang="ru-RU" sz="3600" b="1" dirty="0">
              <a:solidFill>
                <a:srgbClr val="C0000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Bookman Old Style" pitchFamily="18" charset="0"/>
              <a:ea typeface="+mj-ea"/>
              <a:cs typeface="+mj-cs"/>
            </a:endParaRPr>
          </a:p>
        </p:txBody>
      </p:sp>
      <p:pic>
        <p:nvPicPr>
          <p:cNvPr id="19459" name="Picture 2" descr="IMG_108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908050"/>
            <a:ext cx="7847012" cy="576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https://af.attachmail.ru/cgi-bin/readmsg/DSCN3178.JPG?x-email=lene82.82@mail.ru&amp;rid=1379369478160533327326447858802067733866&amp;&amp;id=14537125650000000056;0;1&amp;&amp;x-email=lene82.82%40mail.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643050"/>
            <a:ext cx="6286544" cy="4717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51520" y="188640"/>
            <a:ext cx="8532440" cy="66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indent="450850" algn="ctr">
              <a:lnSpc>
                <a:spcPct val="111000"/>
              </a:lnSpc>
              <a:defRPr/>
            </a:pPr>
            <a:r>
              <a:rPr lang="ru-RU" sz="3600" b="1" dirty="0">
                <a:ln w="50800"/>
                <a:solidFill>
                  <a:srgbClr val="C00000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ЗАО «Глинки»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00100" y="857232"/>
            <a:ext cx="7572428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2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  <a:cs typeface="+mn-cs"/>
              </a:rPr>
              <a:t>Базовое предприятие </a:t>
            </a:r>
          </a:p>
          <a:p>
            <a:pPr algn="ctr">
              <a:defRPr/>
            </a:pPr>
            <a:r>
              <a:rPr lang="ru-RU" sz="22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  <a:cs typeface="+mn-cs"/>
              </a:rPr>
              <a:t>ГБПОУ «Курганский государственный колледж» </a:t>
            </a:r>
          </a:p>
        </p:txBody>
      </p:sp>
      <p:sp>
        <p:nvSpPr>
          <p:cNvPr id="20485" name="Прямоугольник 8"/>
          <p:cNvSpPr>
            <a:spLocks noChangeArrowheads="1"/>
          </p:cNvSpPr>
          <p:nvPr/>
        </p:nvSpPr>
        <p:spPr bwMode="auto">
          <a:xfrm>
            <a:off x="1116013" y="6273800"/>
            <a:ext cx="80279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CC0000"/>
                </a:solidFill>
                <a:latin typeface="Bookman Old Style" pitchFamily="18" charset="0"/>
                <a:cs typeface="Times New Roman" pitchFamily="18" charset="0"/>
              </a:rPr>
              <a:t>Расположено: г. КУРГАН, с. ГЛИНКИ, ул. ЦЕНТРАЛЬНАЯ – 10А</a:t>
            </a:r>
            <a:endParaRPr lang="ru-RU" b="1">
              <a:solidFill>
                <a:srgbClr val="CC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Содержимое 3" descr="gtv0BgrAF80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6084888" cy="4562475"/>
          </a:xfrm>
        </p:spPr>
      </p:pic>
      <p:pic>
        <p:nvPicPr>
          <p:cNvPr id="21507" name="Содержимое 3" descr="KaWdIi0yADU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63975" y="2897188"/>
            <a:ext cx="5280025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928662" y="5214950"/>
            <a:ext cx="2664296" cy="502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lnSpc>
                <a:spcPct val="111000"/>
              </a:lnSpc>
              <a:defRPr/>
            </a:pPr>
            <a:r>
              <a:rPr lang="ru-RU" sz="2400" b="1" dirty="0">
                <a:ln w="50800"/>
                <a:solidFill>
                  <a:srgbClr val="C00000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ЗАО «Глинки»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357950" y="857232"/>
            <a:ext cx="2664296" cy="912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lnSpc>
                <a:spcPct val="111000"/>
              </a:lnSpc>
              <a:defRPr/>
            </a:pPr>
            <a:r>
              <a:rPr lang="ru-RU" sz="2400" b="1" dirty="0" smtClean="0">
                <a:ln w="50800"/>
                <a:solidFill>
                  <a:srgbClr val="C00000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Практическое  занятие</a:t>
            </a:r>
            <a:endParaRPr lang="ru-RU" sz="2400" b="1" dirty="0">
              <a:ln w="50800"/>
              <a:solidFill>
                <a:srgbClr val="C00000"/>
              </a:solidFill>
              <a:latin typeface="Bookman Old Style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550" y="692150"/>
            <a:ext cx="7962900" cy="11430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Bookman Old Style" pitchFamily="18" charset="0"/>
              </a:rPr>
              <a:t>Программа профессиональной пробы «Ветеринарный фельдшер»</a:t>
            </a:r>
            <a:r>
              <a:rPr lang="ru-RU" sz="3600" dirty="0" smtClean="0">
                <a:solidFill>
                  <a:srgbClr val="C00000"/>
                </a:solidFill>
              </a:rPr>
              <a:t/>
            </a:r>
            <a:br>
              <a:rPr lang="ru-RU" sz="3600" dirty="0" smtClean="0">
                <a:solidFill>
                  <a:srgbClr val="C00000"/>
                </a:solidFill>
              </a:rPr>
            </a:b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2988" y="1773238"/>
            <a:ext cx="7921625" cy="5084762"/>
          </a:xfrm>
        </p:spPr>
        <p:txBody>
          <a:bodyPr>
            <a:normAutofit fontScale="92500" lnSpcReduction="20000"/>
          </a:bodyPr>
          <a:lstStyle/>
          <a:p>
            <a:pPr marL="361950" indent="-361950" algn="just"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+mj-lt"/>
              <a:buAutoNum type="arabicPeriod"/>
              <a:defRPr/>
            </a:pPr>
            <a:r>
              <a:rPr lang="ru-RU" sz="30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Молочная продуктивность. Факторы, влияющие на качество молочной продуктивности. Органолептическая оценка</a:t>
            </a:r>
          </a:p>
          <a:p>
            <a:pPr marL="361950" indent="-361950" algn="just"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+mj-lt"/>
              <a:buAutoNum type="arabicPeriod"/>
              <a:defRPr/>
            </a:pPr>
            <a:r>
              <a:rPr lang="ru-RU" sz="30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Корма и их классификация.</a:t>
            </a:r>
          </a:p>
          <a:p>
            <a:pPr marL="361950" indent="-361950" algn="just"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+mj-lt"/>
              <a:buAutoNum type="arabicPeriod"/>
              <a:defRPr/>
            </a:pPr>
            <a:r>
              <a:rPr lang="ru-RU" sz="30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Клиническое исследование  животного</a:t>
            </a:r>
          </a:p>
          <a:p>
            <a:pPr marL="361950" indent="-361950" algn="just"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+mj-lt"/>
              <a:buAutoNum type="arabicPeriod"/>
              <a:defRPr/>
            </a:pPr>
            <a:r>
              <a:rPr lang="ru-RU" sz="30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Исследование животного на выявление патологий</a:t>
            </a:r>
          </a:p>
          <a:p>
            <a:pPr marL="361950" indent="-361950" algn="just"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+mj-lt"/>
              <a:buAutoNum type="arabicPeriod"/>
              <a:defRPr/>
            </a:pPr>
            <a:r>
              <a:rPr lang="ru-RU" sz="30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Методики наложения хирургических повязок  на конечность животного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sz="2000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476250"/>
            <a:ext cx="8459787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900" b="1" dirty="0" smtClean="0">
                <a:solidFill>
                  <a:srgbClr val="C00000"/>
                </a:solidFill>
                <a:latin typeface="Bookman Old Style" pitchFamily="18" charset="0"/>
              </a:rPr>
              <a:t>Молочная продуктивность. Факторы, влияющие на качество молочной продуктивности. Органолептическая оценка</a:t>
            </a:r>
            <a:r>
              <a:rPr lang="ru-RU" sz="2400" dirty="0" smtClean="0">
                <a:solidFill>
                  <a:schemeClr val="tx1"/>
                </a:solidFill>
                <a:latin typeface="Bookman Old Style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Bookman Old Style" pitchFamily="18" charset="0"/>
              </a:rPr>
            </a:br>
            <a:endParaRPr lang="ru-RU" sz="2400" dirty="0">
              <a:solidFill>
                <a:schemeClr val="tx2">
                  <a:satMod val="130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23555" name="Picture 3" descr="100_27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1484313"/>
            <a:ext cx="5581650" cy="375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t="24683" b="10760"/>
          <a:stretch>
            <a:fillRect/>
          </a:stretch>
        </p:blipFill>
        <p:spPr>
          <a:xfrm>
            <a:off x="4716463" y="4581525"/>
            <a:ext cx="4176712" cy="2022475"/>
          </a:xfr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050" y="0"/>
            <a:ext cx="5545138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600" b="1" dirty="0" smtClean="0">
                <a:solidFill>
                  <a:srgbClr val="C00000"/>
                </a:solidFill>
                <a:latin typeface="Bookman Old Style" pitchFamily="18" charset="0"/>
              </a:rPr>
              <a:t>Корма и их классификация</a:t>
            </a:r>
            <a:endParaRPr lang="ru-RU" sz="26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24579" name="Рисунок 4" descr="100_454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4300" y="2852738"/>
            <a:ext cx="5002213" cy="375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Содержимое 3" descr="100_4539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68313" y="1035050"/>
            <a:ext cx="4319587" cy="3240088"/>
          </a:xfr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260350"/>
            <a:ext cx="7848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900" b="1" dirty="0" smtClean="0">
                <a:solidFill>
                  <a:srgbClr val="C00000"/>
                </a:solidFill>
                <a:latin typeface="Bookman Old Style" pitchFamily="18" charset="0"/>
              </a:rPr>
              <a:t>Клиническое исследование  животного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25603" name="Picture 6" descr="Фото026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6825" y="1844675"/>
            <a:ext cx="3751263" cy="479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Рисунок 4" descr="BmAZ4a2_mhQ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042988" y="836613"/>
            <a:ext cx="3598862" cy="4800600"/>
          </a:xfrm>
          <a:noFill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900" b="1" dirty="0" smtClean="0">
                <a:solidFill>
                  <a:srgbClr val="C00000"/>
                </a:solidFill>
                <a:latin typeface="Bookman Old Style" pitchFamily="18" charset="0"/>
              </a:rPr>
              <a:t>Методики наложения хирургических повязок  на конечность животного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26627" name="Содержимое 3" descr="bcDMC2Eh_CE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42988" y="1125538"/>
            <a:ext cx="3671887" cy="5183187"/>
          </a:xfrm>
        </p:spPr>
      </p:pic>
      <p:pic>
        <p:nvPicPr>
          <p:cNvPr id="26628" name="Picture 6" descr="https://i.ytimg.com/vi/uZFBM1GkVg8/maxresdefault.jpg"/>
          <p:cNvPicPr>
            <a:picLocks noChangeAspect="1" noChangeArrowheads="1"/>
          </p:cNvPicPr>
          <p:nvPr/>
        </p:nvPicPr>
        <p:blipFill>
          <a:blip r:embed="rId3"/>
          <a:srcRect l="2362" r="10226" b="12766"/>
          <a:stretch>
            <a:fillRect/>
          </a:stretch>
        </p:blipFill>
        <p:spPr bwMode="auto">
          <a:xfrm>
            <a:off x="4787900" y="1125538"/>
            <a:ext cx="4105275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8" descr="http://i.ytimg.com/vi/maR3Rq-Bohc/hqdefault.jpg"/>
          <p:cNvPicPr>
            <a:picLocks noChangeAspect="1" noChangeArrowheads="1"/>
          </p:cNvPicPr>
          <p:nvPr/>
        </p:nvPicPr>
        <p:blipFill>
          <a:blip r:embed="rId4"/>
          <a:srcRect l="14175" t="12601" r="8652" b="11801"/>
          <a:stretch>
            <a:fillRect/>
          </a:stretch>
        </p:blipFill>
        <p:spPr bwMode="auto">
          <a:xfrm>
            <a:off x="4787900" y="3716338"/>
            <a:ext cx="4105275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071538" y="285728"/>
            <a:ext cx="7772400" cy="1470025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z="4000" b="1" dirty="0" smtClean="0">
                <a:solidFill>
                  <a:srgbClr val="C00000"/>
                </a:solidFill>
                <a:effectLst/>
                <a:latin typeface="Bookman Old Style" pitchFamily="18" charset="0"/>
                <a:cs typeface="Times New Roman" pitchFamily="18" charset="0"/>
              </a:rPr>
              <a:t>Профессиональная проба «Ветеринарный фельдшер»</a:t>
            </a:r>
            <a:endParaRPr lang="es-ES" sz="4000" b="1" dirty="0" smtClean="0">
              <a:solidFill>
                <a:srgbClr val="C00000"/>
              </a:solidFill>
              <a:effectLst/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9219" name="Picture 2" descr="http://finhow.ru/wp-content/uploads/2015/12/345345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2643182"/>
            <a:ext cx="4608513" cy="307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AutoShape 4" descr="&amp;Kcy;&amp;acy;&amp;rcy;&amp;tcy;&amp;icy;&amp;ncy;&amp;kcy;&amp;icy; &amp;pcy;&amp;ocy; &amp;zcy;&amp;acy;&amp;pcy;&amp;rcy;&amp;ocy;&amp;scy;&amp;ucy; &amp;pcy;&amp;rcy;&amp;ocy;&amp;fcy;&amp;iecy;&amp;scy;&amp;scy;&amp;icy;&amp;yacy; &amp;vcy;&amp;iecy;&amp;tcy;&amp;iecy;&amp;rcy;&amp;icy;&amp;ncy;&amp;acy;&amp;rcy; &amp;rcy;&amp;icy;&amp;scy;&amp;ucy;&amp;ncy;&amp;kcy;&amp;i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221" name="AutoShape 6" descr="&amp;Kcy;&amp;acy;&amp;rcy;&amp;tcy;&amp;icy;&amp;ncy;&amp;kcy;&amp;icy; &amp;pcy;&amp;ocy; &amp;zcy;&amp;acy;&amp;pcy;&amp;rcy;&amp;ocy;&amp;scy;&amp;ucy; &amp;pcy;&amp;rcy;&amp;ocy;&amp;fcy;&amp;iecy;&amp;scy;&amp;scy;&amp;icy;&amp;yacy; &amp;vcy;&amp;iecy;&amp;tcy;&amp;iecy;&amp;rcy;&amp;icy;&amp;ncy;&amp;acy;&amp;rcy; &amp;rcy;&amp;icy;&amp;scy;&amp;ucy;&amp;ncy;&amp;kcy;&amp;i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222" name="TextBox 6"/>
          <p:cNvSpPr txBox="1">
            <a:spLocks noChangeArrowheads="1"/>
          </p:cNvSpPr>
          <p:nvPr/>
        </p:nvSpPr>
        <p:spPr bwMode="auto">
          <a:xfrm>
            <a:off x="1714480" y="1857364"/>
            <a:ext cx="72491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Специальность «Ветеринария»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571736" y="5857892"/>
            <a:ext cx="51139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70C0"/>
                </a:solidFill>
                <a:latin typeface="Bookman Old Style" pitchFamily="18" charset="0"/>
                <a:cs typeface="Times New Roman" pitchFamily="18" charset="0"/>
              </a:rPr>
              <a:t>Автор – </a:t>
            </a:r>
            <a:r>
              <a:rPr lang="ru-RU" sz="1600" b="1" i="1" dirty="0" err="1" smtClean="0">
                <a:solidFill>
                  <a:srgbClr val="0070C0"/>
                </a:solidFill>
                <a:latin typeface="Bookman Old Style" pitchFamily="18" charset="0"/>
                <a:cs typeface="Times New Roman" pitchFamily="18" charset="0"/>
              </a:rPr>
              <a:t>Шарипова</a:t>
            </a:r>
            <a:r>
              <a:rPr lang="ru-RU" sz="1600" b="1" i="1" dirty="0" smtClean="0">
                <a:solidFill>
                  <a:srgbClr val="0070C0"/>
                </a:solidFill>
                <a:latin typeface="Bookman Old Style" pitchFamily="18" charset="0"/>
                <a:cs typeface="Times New Roman" pitchFamily="18" charset="0"/>
              </a:rPr>
              <a:t> Наталья Викторовна, </a:t>
            </a:r>
          </a:p>
          <a:p>
            <a:pPr algn="ctr"/>
            <a:r>
              <a:rPr lang="ru-RU" sz="1600" b="1" i="1" dirty="0" smtClean="0">
                <a:solidFill>
                  <a:srgbClr val="0070C0"/>
                </a:solidFill>
                <a:latin typeface="Bookman Old Style" pitchFamily="18" charset="0"/>
                <a:cs typeface="Times New Roman" pitchFamily="18" charset="0"/>
              </a:rPr>
              <a:t>преподаватель ветеринарных дисциплин  </a:t>
            </a:r>
          </a:p>
          <a:p>
            <a:pPr algn="ctr"/>
            <a:r>
              <a:rPr lang="ru-RU" sz="1600" b="1" i="1" dirty="0" smtClean="0">
                <a:solidFill>
                  <a:srgbClr val="0070C0"/>
                </a:solidFill>
                <a:latin typeface="Bookman Old Style" pitchFamily="18" charset="0"/>
                <a:cs typeface="Times New Roman" pitchFamily="18" charset="0"/>
              </a:rPr>
              <a:t>высшей квалификационной категории</a:t>
            </a:r>
            <a:endParaRPr lang="ru-RU" sz="1600" b="1" i="1" dirty="0">
              <a:solidFill>
                <a:srgbClr val="0070C0"/>
              </a:solidFill>
              <a:latin typeface="Bookman Old Style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Содержимое 2"/>
          <p:cNvSpPr>
            <a:spLocks noGrp="1"/>
          </p:cNvSpPr>
          <p:nvPr>
            <p:ph idx="1"/>
          </p:nvPr>
        </p:nvSpPr>
        <p:spPr>
          <a:xfrm>
            <a:off x="900113" y="188913"/>
            <a:ext cx="8243887" cy="1079500"/>
          </a:xfrm>
        </p:spPr>
        <p:txBody>
          <a:bodyPr/>
          <a:lstStyle/>
          <a:p>
            <a:pPr algn="ctr" eaLnBrk="1" hangingPunct="1">
              <a:lnSpc>
                <a:spcPct val="70000"/>
              </a:lnSpc>
              <a:spcBef>
                <a:spcPct val="0"/>
              </a:spcBef>
              <a:buFont typeface="Wingdings 2" pitchFamily="18" charset="2"/>
              <a:buNone/>
            </a:pPr>
            <a:r>
              <a:rPr lang="ru-RU" sz="3600" b="1" smtClean="0">
                <a:solidFill>
                  <a:srgbClr val="C00000"/>
                </a:solidFill>
                <a:latin typeface="Bookman Old Style" pitchFamily="18" charset="0"/>
              </a:rPr>
              <a:t>Освоение программы позволит знать:</a:t>
            </a:r>
          </a:p>
          <a:p>
            <a:pPr eaLnBrk="1" hangingPunct="1">
              <a:buFont typeface="Wingdings 2" pitchFamily="18" charset="2"/>
              <a:buNone/>
            </a:pPr>
            <a:endParaRPr lang="ru-RU" smtClean="0"/>
          </a:p>
        </p:txBody>
      </p:sp>
      <p:sp>
        <p:nvSpPr>
          <p:cNvPr id="4" name="TextBox 3"/>
          <p:cNvSpPr txBox="1"/>
          <p:nvPr/>
        </p:nvSpPr>
        <p:spPr>
          <a:xfrm>
            <a:off x="1042988" y="981075"/>
            <a:ext cx="7921625" cy="4852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55600" indent="-355600" algn="just">
              <a:lnSpc>
                <a:spcPct val="110000"/>
              </a:lnSpc>
              <a:buFont typeface="Wingdings" pitchFamily="2" charset="2"/>
              <a:buChar char="ü"/>
              <a:defRPr/>
            </a:pPr>
            <a:r>
              <a:rPr lang="ru-RU" sz="26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содержание и характер труда профессии «Ветеринарный фельдшер»</a:t>
            </a:r>
          </a:p>
          <a:p>
            <a:pPr marL="355600" indent="-355600" algn="just">
              <a:lnSpc>
                <a:spcPct val="110000"/>
              </a:lnSpc>
              <a:buFont typeface="Wingdings" pitchFamily="2" charset="2"/>
              <a:buChar char="ü"/>
              <a:defRPr/>
            </a:pPr>
            <a:r>
              <a:rPr lang="ru-RU" sz="26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основные </a:t>
            </a:r>
            <a:r>
              <a:rPr lang="ru-RU" sz="2600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номативно-правовые</a:t>
            </a:r>
            <a:r>
              <a:rPr lang="ru-RU" sz="26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 акты и терминологию в области профессиональной деятельности по диагностике, </a:t>
            </a:r>
            <a:r>
              <a:rPr lang="ru-RU" sz="2600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профилак-тике</a:t>
            </a:r>
            <a:r>
              <a:rPr lang="ru-RU" sz="26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 и лечению животных</a:t>
            </a:r>
          </a:p>
          <a:p>
            <a:pPr marL="355600" indent="-355600" algn="just">
              <a:lnSpc>
                <a:spcPct val="110000"/>
              </a:lnSpc>
              <a:buFont typeface="Wingdings" pitchFamily="2" charset="2"/>
              <a:buChar char="ü"/>
              <a:defRPr/>
            </a:pPr>
            <a:r>
              <a:rPr lang="ru-RU" sz="26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основы технологии производства </a:t>
            </a:r>
            <a:r>
              <a:rPr lang="ru-RU" sz="2600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продук-ции</a:t>
            </a:r>
            <a:r>
              <a:rPr lang="ru-RU" sz="26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 животноводства и мясных продуктов</a:t>
            </a:r>
          </a:p>
          <a:p>
            <a:pPr marL="355600" indent="-355600" algn="just">
              <a:lnSpc>
                <a:spcPct val="110000"/>
              </a:lnSpc>
              <a:buFont typeface="Wingdings" pitchFamily="2" charset="2"/>
              <a:buChar char="ü"/>
              <a:defRPr/>
            </a:pPr>
            <a:r>
              <a:rPr lang="ru-RU" sz="26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зоогигиенические и ветеринарные правила содержания животных</a:t>
            </a:r>
          </a:p>
          <a:p>
            <a:pPr marL="355600" indent="-355600" algn="just">
              <a:lnSpc>
                <a:spcPct val="90000"/>
              </a:lnSpc>
              <a:defRPr/>
            </a:pPr>
            <a:endParaRPr lang="ru-RU" sz="260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+mn-cs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Содержимое 2"/>
          <p:cNvSpPr>
            <a:spLocks noGrp="1"/>
          </p:cNvSpPr>
          <p:nvPr>
            <p:ph idx="1"/>
          </p:nvPr>
        </p:nvSpPr>
        <p:spPr>
          <a:xfrm>
            <a:off x="900113" y="188913"/>
            <a:ext cx="8243887" cy="1079500"/>
          </a:xfrm>
        </p:spPr>
        <p:txBody>
          <a:bodyPr/>
          <a:lstStyle/>
          <a:p>
            <a:pPr algn="ctr" eaLnBrk="1" hangingPunct="1">
              <a:lnSpc>
                <a:spcPct val="70000"/>
              </a:lnSpc>
              <a:spcBef>
                <a:spcPct val="0"/>
              </a:spcBef>
              <a:buFont typeface="Wingdings 2" pitchFamily="18" charset="2"/>
              <a:buNone/>
            </a:pPr>
            <a:r>
              <a:rPr lang="ru-RU" sz="3600" b="1" smtClean="0">
                <a:solidFill>
                  <a:srgbClr val="C00000"/>
                </a:solidFill>
                <a:latin typeface="Bookman Old Style" pitchFamily="18" charset="0"/>
              </a:rPr>
              <a:t>Освоение программы позволит уметь:</a:t>
            </a:r>
          </a:p>
          <a:p>
            <a:pPr eaLnBrk="1" hangingPunct="1">
              <a:buFont typeface="Wingdings 2" pitchFamily="18" charset="2"/>
              <a:buNone/>
            </a:pPr>
            <a:endParaRPr lang="ru-RU" smtClean="0"/>
          </a:p>
        </p:txBody>
      </p:sp>
      <p:sp>
        <p:nvSpPr>
          <p:cNvPr id="4" name="TextBox 3"/>
          <p:cNvSpPr txBox="1"/>
          <p:nvPr/>
        </p:nvSpPr>
        <p:spPr>
          <a:xfrm>
            <a:off x="1042988" y="981075"/>
            <a:ext cx="7921625" cy="4852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55600" indent="-355600" algn="just">
              <a:lnSpc>
                <a:spcPct val="110000"/>
              </a:lnSpc>
              <a:buFont typeface="Wingdings" pitchFamily="2" charset="2"/>
              <a:buChar char="ü"/>
              <a:defRPr/>
            </a:pPr>
            <a:r>
              <a:rPr lang="ru-RU" sz="26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соотносить свои способности с профессионально важными качествами профессии «Ветеринарный фельдшер»</a:t>
            </a:r>
          </a:p>
          <a:p>
            <a:pPr marL="355600" indent="-355600" algn="just">
              <a:lnSpc>
                <a:spcPct val="110000"/>
              </a:lnSpc>
              <a:buFont typeface="Wingdings" pitchFamily="2" charset="2"/>
              <a:buChar char="ü"/>
              <a:defRPr/>
            </a:pPr>
            <a:r>
              <a:rPr lang="ru-RU" sz="26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проводить профилактические, лечебные и ветеринарно-санитарные мероприятия</a:t>
            </a:r>
          </a:p>
          <a:p>
            <a:pPr marL="355600" indent="-355600" algn="just">
              <a:lnSpc>
                <a:spcPct val="110000"/>
              </a:lnSpc>
              <a:buFont typeface="Wingdings" pitchFamily="2" charset="2"/>
              <a:buChar char="ü"/>
              <a:defRPr/>
            </a:pPr>
            <a:r>
              <a:rPr lang="ru-RU" sz="26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проводить клинический осмотр, ставить диагноз и лечить больных животных</a:t>
            </a:r>
          </a:p>
          <a:p>
            <a:pPr marL="355600" indent="-355600" algn="just">
              <a:lnSpc>
                <a:spcPct val="110000"/>
              </a:lnSpc>
              <a:buFont typeface="Wingdings" pitchFamily="2" charset="2"/>
              <a:buChar char="ü"/>
              <a:defRPr/>
            </a:pPr>
            <a:r>
              <a:rPr lang="ru-RU" sz="26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соблюдать правила безопасности труда, пожарной безопасности, санитарии, гигиены</a:t>
            </a:r>
          </a:p>
          <a:p>
            <a:pPr marL="355600" indent="-355600" algn="just">
              <a:lnSpc>
                <a:spcPct val="90000"/>
              </a:lnSpc>
              <a:defRPr/>
            </a:pPr>
            <a:endParaRPr lang="ru-RU" sz="260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+mn-cs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333375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err="1" smtClean="0">
                <a:solidFill>
                  <a:srgbClr val="C00000"/>
                </a:solidFill>
                <a:latin typeface="Bookman Old Style" pitchFamily="18" charset="0"/>
              </a:rPr>
              <a:t>Профессиограмма</a:t>
            </a:r>
            <a:r>
              <a:rPr lang="ru-RU" sz="4000" b="1" dirty="0" smtClean="0">
                <a:solidFill>
                  <a:srgbClr val="C00000"/>
                </a:solidFill>
                <a:latin typeface="Bookman Old Style" pitchFamily="18" charset="0"/>
              </a:rPr>
              <a:t> «Ветеринарный фельдшер»</a:t>
            </a:r>
            <a:r>
              <a:rPr lang="ru-RU" dirty="0" smtClean="0">
                <a:solidFill>
                  <a:schemeClr val="tx2"/>
                </a:solidFill>
              </a:rPr>
              <a:t/>
            </a:r>
            <a:br>
              <a:rPr lang="ru-RU" dirty="0" smtClean="0">
                <a:solidFill>
                  <a:schemeClr val="tx2"/>
                </a:solidFill>
              </a:rPr>
            </a:b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750" y="1125538"/>
            <a:ext cx="8280400" cy="5588000"/>
          </a:xfrm>
        </p:spPr>
        <p:txBody>
          <a:bodyPr>
            <a:normAutofit fontScale="92500"/>
          </a:bodyPr>
          <a:lstStyle/>
          <a:p>
            <a:pPr marL="640080" lvl="1" indent="-237744" algn="just" eaLnBrk="1" fontAlgn="auto" hangingPunct="1"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склонность к работе с животными </a:t>
            </a:r>
          </a:p>
          <a:p>
            <a:pPr marL="640080" lvl="1" indent="-237744" algn="just" eaLnBrk="1" fontAlgn="auto" hangingPunct="1"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гибкость и самостоятельность мышления </a:t>
            </a:r>
          </a:p>
          <a:p>
            <a:pPr marL="640080" lvl="1" indent="-237744" algn="just" eaLnBrk="1" fontAlgn="auto" hangingPunct="1"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хорошие аналитические способности </a:t>
            </a:r>
          </a:p>
          <a:p>
            <a:pPr marL="640080" lvl="1" indent="-237744" algn="just" eaLnBrk="1" fontAlgn="auto" hangingPunct="1"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способность принимать быстрые и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нестан-дартные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решения, инициативность </a:t>
            </a:r>
          </a:p>
          <a:p>
            <a:pPr marL="640080" lvl="1" indent="-237744" algn="just" eaLnBrk="1" fontAlgn="auto" hangingPunct="1"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способность работать в условиях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ненор-мированного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графика</a:t>
            </a:r>
          </a:p>
          <a:p>
            <a:pPr marL="640080" lvl="1" indent="-237744" algn="just" eaLnBrk="1" fontAlgn="auto" hangingPunct="1"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физическая и эмоциональная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выносли-вость</a:t>
            </a:r>
            <a:endParaRPr lang="ru-RU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 marL="640080" lvl="1" indent="-237744" algn="just" eaLnBrk="1" fontAlgn="auto" hangingPunct="1"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ответственность</a:t>
            </a:r>
          </a:p>
          <a:p>
            <a:pPr marL="640080" lvl="1" indent="-237744" algn="just" eaLnBrk="1" fontAlgn="auto" hangingPunct="1"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наблюдательность </a:t>
            </a:r>
          </a:p>
          <a:p>
            <a:pPr marL="640080" lvl="1" indent="-237744" algn="just" eaLnBrk="1" fontAlgn="auto" hangingPunct="1"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  <a:defRPr/>
            </a:pP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небрезгливость</a:t>
            </a:r>
            <a:endParaRPr lang="ru-RU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29700" name="Picture 8" descr="http://3.bp.blogspot.com/-bdwrecEHVYo/UTAsjYTEWtI/AAAAAAAAAN0/6eLeMkMPqaw/s1600/1360405552_zaboti-beterinar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5463" y="4810125"/>
            <a:ext cx="201771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013" y="188913"/>
            <a:ext cx="7497762" cy="11430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Bookman Old Style" pitchFamily="18" charset="0"/>
              </a:rPr>
              <a:t>Медицинские противопоказания</a:t>
            </a:r>
            <a:endParaRPr lang="ru-RU" sz="3600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088" y="1341438"/>
            <a:ext cx="8137525" cy="4525962"/>
          </a:xfrm>
        </p:spPr>
        <p:txBody>
          <a:bodyPr>
            <a:normAutofit/>
          </a:bodyPr>
          <a:lstStyle/>
          <a:p>
            <a:pPr marL="365760" indent="-283464" algn="just" eaLnBrk="1" fontAlgn="auto" hangingPunct="1"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 2"/>
              <a:buChar char=""/>
              <a:defRPr/>
            </a:pP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нарушения функций </a:t>
            </a:r>
            <a:r>
              <a:rPr lang="ru-RU" sz="27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опорно-двига-тельного</a:t>
            </a: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аппарата</a:t>
            </a:r>
          </a:p>
          <a:p>
            <a:pPr marL="365760" indent="-283464" algn="just" eaLnBrk="1" fontAlgn="auto" hangingPunct="1"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 2"/>
              <a:buChar char=""/>
              <a:defRPr/>
            </a:pP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заболевания нервной системы</a:t>
            </a:r>
          </a:p>
          <a:p>
            <a:pPr marL="365760" indent="-283464" algn="just" eaLnBrk="1" fontAlgn="auto" hangingPunct="1"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 2"/>
              <a:buChar char=""/>
              <a:defRPr/>
            </a:pP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заболевания </a:t>
            </a:r>
            <a:r>
              <a:rPr lang="ru-RU" sz="27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сердечно-сосудистой</a:t>
            </a: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системы</a:t>
            </a:r>
          </a:p>
          <a:p>
            <a:pPr marL="365760" indent="-283464" algn="just" eaLnBrk="1" fontAlgn="auto" hangingPunct="1"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 2"/>
              <a:buChar char=""/>
              <a:defRPr/>
            </a:pP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заболевания органов дыхания; </a:t>
            </a:r>
            <a:r>
              <a:rPr lang="ru-RU" sz="27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психичес-кие</a:t>
            </a: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заболевания </a:t>
            </a:r>
          </a:p>
          <a:p>
            <a:pPr marL="365760" indent="-283464" algn="just" eaLnBrk="1" fontAlgn="auto" hangingPunct="1"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 2"/>
              <a:buChar char=""/>
              <a:defRPr/>
            </a:pP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аллергические заболевания (на животных) </a:t>
            </a:r>
          </a:p>
          <a:p>
            <a:pPr marL="365760" indent="-283464" algn="just" eaLnBrk="1" fontAlgn="auto" hangingPunct="1"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 2"/>
              <a:buChar char=""/>
              <a:defRPr/>
            </a:pP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эндокринные заболевания</a:t>
            </a:r>
            <a:endParaRPr lang="ru-RU" sz="27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sz="2800" dirty="0">
              <a:latin typeface="Bookman Old Style" pitchFamily="18" charset="0"/>
            </a:endParaRPr>
          </a:p>
        </p:txBody>
      </p:sp>
      <p:pic>
        <p:nvPicPr>
          <p:cNvPr id="30724" name="Picture 2" descr="https://ubb.org.ua/media/projects/2012/03/20/f7dc857d8156049f55eef4575916004850d94a50_s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1888" y="4652963"/>
            <a:ext cx="2932112" cy="220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www.ekibastuz.kz/images/photos/medium/article3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2852738"/>
            <a:ext cx="49911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971550" y="1916113"/>
            <a:ext cx="7497763" cy="11430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Bookman Old Style" pitchFamily="18" charset="0"/>
              </a:rPr>
              <a:t>Рефлексия, принятие решения</a:t>
            </a:r>
            <a:endParaRPr lang="ru-RU" sz="3600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31748" name="Picture 4" descr="http://1.bp.blogspot.com/_OdPc6VrBegE/TSmdHRsrseI/AAAAAAAAAbI/XzWaqeBfYok/s1600/%25D0%25B2%25D0%25BE%25D0%25BF%25D1%2580%25D0%25BE%25D1%2581-%25D1%2587%25D0%25B5%25D0%25BB%25D0%25BE%25D0%25B2%25D0%25B5%25D0%25BA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69175" y="188913"/>
            <a:ext cx="1774825" cy="265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Grp="1" noChangeArrowheads="1"/>
          </p:cNvSpPr>
          <p:nvPr>
            <p:ph type="title"/>
          </p:nvPr>
        </p:nvSpPr>
        <p:spPr>
          <a:xfrm>
            <a:off x="827088" y="274638"/>
            <a:ext cx="8316912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Цель профессиональной пробы: </a:t>
            </a:r>
          </a:p>
        </p:txBody>
      </p:sp>
      <p:sp>
        <p:nvSpPr>
          <p:cNvPr id="3081" name="Rectangle 9"/>
          <p:cNvSpPr>
            <a:spLocks noGrp="1" noChangeArrowheads="1"/>
          </p:cNvSpPr>
          <p:nvPr>
            <p:ph idx="1"/>
          </p:nvPr>
        </p:nvSpPr>
        <p:spPr>
          <a:xfrm>
            <a:off x="1187450" y="1268413"/>
            <a:ext cx="7653338" cy="4525962"/>
          </a:xfrm>
        </p:spPr>
        <p:txBody>
          <a:bodyPr>
            <a:normAutofit/>
          </a:bodyPr>
          <a:lstStyle/>
          <a:p>
            <a:pPr marL="0" indent="3556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     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Формирование осознанного собственного мнения о выборе профессии ветеринара и путях получения дальнейшего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образо-вания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  в сфере деятельности, связанной  с ветеринарией</a:t>
            </a:r>
          </a:p>
        </p:txBody>
      </p:sp>
      <p:pic>
        <p:nvPicPr>
          <p:cNvPr id="10244" name="Picture 2" descr="http://www.panaceya.com.ua/wp-content/uploads/2014/11/%D0%BA%D1%80%D0%B5%D0%B0%D1%82%D0%B8%D0%B21.jpg"/>
          <p:cNvPicPr>
            <a:picLocks noChangeAspect="1" noChangeArrowheads="1"/>
          </p:cNvPicPr>
          <p:nvPr/>
        </p:nvPicPr>
        <p:blipFill>
          <a:blip r:embed="rId3"/>
          <a:srcRect t="8571" b="8232"/>
          <a:stretch>
            <a:fillRect/>
          </a:stretch>
        </p:blipFill>
        <p:spPr bwMode="auto">
          <a:xfrm>
            <a:off x="6372225" y="4581525"/>
            <a:ext cx="2520950" cy="209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sch2.by/wp-content/uploads/2015/11/Razrabotka-pozicionirovanija_0.jpg"/>
          <p:cNvPicPr>
            <a:picLocks noChangeAspect="1" noChangeArrowheads="1"/>
          </p:cNvPicPr>
          <p:nvPr/>
        </p:nvPicPr>
        <p:blipFill>
          <a:blip r:embed="rId2"/>
          <a:srcRect r="6793"/>
          <a:stretch>
            <a:fillRect/>
          </a:stretch>
        </p:blipFill>
        <p:spPr bwMode="auto">
          <a:xfrm>
            <a:off x="4341813" y="4797425"/>
            <a:ext cx="4802187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675687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500" b="1" dirty="0" smtClean="0">
                <a:solidFill>
                  <a:srgbClr val="C00000"/>
                </a:solidFill>
                <a:latin typeface="Bookman Old Style" pitchFamily="18" charset="0"/>
              </a:rPr>
              <a:t>Задачи профессиональной пробы:</a:t>
            </a:r>
            <a:endParaRPr lang="ru-RU" sz="35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8313" y="765175"/>
            <a:ext cx="8229600" cy="5256213"/>
          </a:xfrm>
        </p:spPr>
        <p:txBody>
          <a:bodyPr>
            <a:normAutofit/>
          </a:bodyPr>
          <a:lstStyle/>
          <a:p>
            <a:pPr marL="723900" indent="-273050" algn="just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получение  трудовых умений и навыков</a:t>
            </a:r>
          </a:p>
          <a:p>
            <a:pPr marL="723900" indent="-273050" algn="just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привитие навыков самоопределения</a:t>
            </a:r>
          </a:p>
          <a:p>
            <a:pPr marL="723900" indent="-273050" algn="just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освоение первоначальных знаний и умений в области трудовой </a:t>
            </a:r>
            <a:r>
              <a:rPr lang="ru-RU" sz="28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деятель-ности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, связанных с ветеринарией</a:t>
            </a:r>
          </a:p>
          <a:p>
            <a:pPr marL="723900" indent="-273050" algn="just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развитие самостоятельности и умение делать обоснованный выбор</a:t>
            </a:r>
          </a:p>
          <a:p>
            <a:pPr marL="723900" indent="-273050" algn="just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развитие профессионально важных </a:t>
            </a:r>
            <a:r>
              <a:rPr lang="ru-RU" sz="28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ка-честв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личности, характерных для </a:t>
            </a:r>
            <a:r>
              <a:rPr lang="ru-RU" sz="28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про-фессии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ветеринар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00113" y="333375"/>
            <a:ext cx="8243887" cy="1079500"/>
          </a:xfrm>
        </p:spPr>
        <p:txBody>
          <a:bodyPr>
            <a:normAutofit lnSpcReduction="10000"/>
          </a:bodyPr>
          <a:lstStyle/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Bookman Old Style" pitchFamily="18" charset="0"/>
              </a:rPr>
              <a:t>Область профессиональной деятельности: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258888" y="1557338"/>
            <a:ext cx="7634287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32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организация и осуществление деятельности по оказанию </a:t>
            </a:r>
            <a:r>
              <a:rPr lang="ru-RU" sz="3200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вете-ринарных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 услуг путем проведения профилактических, </a:t>
            </a:r>
            <a:r>
              <a:rPr lang="ru-RU" sz="3200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диагностичес-ких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 и лечебных мероприятий </a:t>
            </a:r>
          </a:p>
        </p:txBody>
      </p:sp>
      <p:pic>
        <p:nvPicPr>
          <p:cNvPr id="12292" name="Picture 4" descr="http://www.kbgau.ru/upload/medialibrary/af5/center_for_veterinary_medicine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4365625"/>
            <a:ext cx="3527425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6" descr="https://d1iiooxwdowqwr.cloudfront.net/pub/appsubmissions/20140221032747_ewew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96075" y="4221163"/>
            <a:ext cx="2447925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Содержимое 2"/>
          <p:cNvSpPr>
            <a:spLocks noGrp="1"/>
          </p:cNvSpPr>
          <p:nvPr>
            <p:ph idx="1"/>
          </p:nvPr>
        </p:nvSpPr>
        <p:spPr>
          <a:xfrm>
            <a:off x="900113" y="188913"/>
            <a:ext cx="8243887" cy="1079500"/>
          </a:xfrm>
        </p:spPr>
        <p:txBody>
          <a:bodyPr/>
          <a:lstStyle/>
          <a:p>
            <a:pPr algn="ctr" eaLnBrk="1" hangingPunct="1">
              <a:lnSpc>
                <a:spcPct val="70000"/>
              </a:lnSpc>
              <a:spcBef>
                <a:spcPct val="0"/>
              </a:spcBef>
              <a:buFont typeface="Wingdings 2" pitchFamily="18" charset="2"/>
              <a:buNone/>
            </a:pPr>
            <a:r>
              <a:rPr lang="ru-RU" sz="3600" b="1" smtClean="0">
                <a:solidFill>
                  <a:srgbClr val="C00000"/>
                </a:solidFill>
                <a:latin typeface="Bookman Old Style" pitchFamily="18" charset="0"/>
              </a:rPr>
              <a:t>Объекты профессиональной деятельности:</a:t>
            </a:r>
          </a:p>
          <a:p>
            <a:pPr eaLnBrk="1" hangingPunct="1">
              <a:buFont typeface="Wingdings 2" pitchFamily="18" charset="2"/>
              <a:buNone/>
            </a:pPr>
            <a:endParaRPr lang="ru-RU" smtClean="0"/>
          </a:p>
        </p:txBody>
      </p:sp>
      <p:sp>
        <p:nvSpPr>
          <p:cNvPr id="4" name="TextBox 3"/>
          <p:cNvSpPr txBox="1"/>
          <p:nvPr/>
        </p:nvSpPr>
        <p:spPr>
          <a:xfrm>
            <a:off x="1042988" y="981075"/>
            <a:ext cx="7921625" cy="54927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55600" indent="-355600" algn="just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ru-RU" sz="26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сельскохозяйственные и домашние </a:t>
            </a:r>
            <a:r>
              <a:rPr lang="ru-RU" sz="2600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жи-вотные</a:t>
            </a:r>
            <a:r>
              <a:rPr lang="ru-RU" sz="26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, их окружение и условия содержания</a:t>
            </a:r>
          </a:p>
          <a:p>
            <a:pPr marL="355600" indent="-355600" algn="just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ru-RU" sz="26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сельскохозяйственная продукция и сырье домашнего происхождения</a:t>
            </a:r>
          </a:p>
          <a:p>
            <a:pPr marL="355600" indent="-355600" algn="just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ru-RU" sz="26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биологические, лекарственные и </a:t>
            </a:r>
            <a:r>
              <a:rPr lang="ru-RU" sz="2600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дезин-фицирующие</a:t>
            </a:r>
            <a:r>
              <a:rPr lang="ru-RU" sz="26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 препараты, </a:t>
            </a:r>
            <a:r>
              <a:rPr lang="ru-RU" sz="2600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предназначен-ные</a:t>
            </a:r>
            <a:r>
              <a:rPr lang="ru-RU" sz="26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 для животных</a:t>
            </a:r>
          </a:p>
          <a:p>
            <a:pPr marL="355600" indent="-355600" algn="just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ru-RU" sz="26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ветеринарные инструменты, оборудование и аппаратура</a:t>
            </a:r>
          </a:p>
          <a:p>
            <a:pPr marL="355600" indent="-355600" algn="just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ru-RU" sz="26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информация о заболеваниях животных и мерах по их профилактике</a:t>
            </a:r>
          </a:p>
          <a:p>
            <a:pPr marL="355600" indent="-355600" algn="just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ru-RU" sz="26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процессы организации и управления в ветеринарии</a:t>
            </a:r>
          </a:p>
          <a:p>
            <a:pPr marL="355600" indent="-355600" algn="just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ru-RU" sz="26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первичные трудовые коллективы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2"/>
          <p:cNvSpPr>
            <a:spLocks noGrp="1"/>
          </p:cNvSpPr>
          <p:nvPr>
            <p:ph idx="1"/>
          </p:nvPr>
        </p:nvSpPr>
        <p:spPr>
          <a:xfrm>
            <a:off x="900113" y="404813"/>
            <a:ext cx="8243887" cy="1079500"/>
          </a:xfrm>
        </p:spPr>
        <p:txBody>
          <a:bodyPr/>
          <a:lstStyle/>
          <a:p>
            <a:pPr algn="ctr" eaLnBrk="1" hangingPunct="1">
              <a:lnSpc>
                <a:spcPct val="70000"/>
              </a:lnSpc>
              <a:spcBef>
                <a:spcPct val="0"/>
              </a:spcBef>
              <a:buFont typeface="Wingdings 2" pitchFamily="18" charset="2"/>
              <a:buNone/>
            </a:pPr>
            <a:r>
              <a:rPr lang="ru-RU" sz="3600" b="1" smtClean="0">
                <a:solidFill>
                  <a:srgbClr val="C00000"/>
                </a:solidFill>
                <a:latin typeface="Bookman Old Style" pitchFamily="18" charset="0"/>
              </a:rPr>
              <a:t>Виды деятельности:</a:t>
            </a:r>
            <a:endParaRPr lang="ru-RU" smtClean="0"/>
          </a:p>
        </p:txBody>
      </p:sp>
      <p:sp>
        <p:nvSpPr>
          <p:cNvPr id="4" name="TextBox 3"/>
          <p:cNvSpPr txBox="1"/>
          <p:nvPr/>
        </p:nvSpPr>
        <p:spPr>
          <a:xfrm>
            <a:off x="1042988" y="981075"/>
            <a:ext cx="7921625" cy="57864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55600" indent="-355600" algn="just">
              <a:lnSpc>
                <a:spcPct val="110000"/>
              </a:lnSpc>
              <a:buFont typeface="Wingdings" pitchFamily="2" charset="2"/>
              <a:buChar char="ü"/>
              <a:defRPr/>
            </a:pPr>
            <a:r>
              <a:rPr lang="ru-RU" sz="26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осуществление зоогигиенических, </a:t>
            </a:r>
            <a:r>
              <a:rPr lang="ru-RU" sz="2600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профи-лактических</a:t>
            </a:r>
            <a:r>
              <a:rPr lang="ru-RU" sz="26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 и ветеринарно-санитарных мероприятий</a:t>
            </a:r>
          </a:p>
          <a:p>
            <a:pPr marL="355600" indent="-355600" algn="just">
              <a:lnSpc>
                <a:spcPct val="110000"/>
              </a:lnSpc>
              <a:buFont typeface="Wingdings" pitchFamily="2" charset="2"/>
              <a:buChar char="ü"/>
              <a:defRPr/>
            </a:pPr>
            <a:r>
              <a:rPr lang="ru-RU" sz="26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участие в диагностике и лечении </a:t>
            </a:r>
            <a:r>
              <a:rPr lang="ru-RU" sz="2600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забо-леваний</a:t>
            </a:r>
            <a:r>
              <a:rPr lang="ru-RU" sz="26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 сельскохозяйственных животных</a:t>
            </a:r>
          </a:p>
          <a:p>
            <a:pPr marL="355600" indent="-355600" algn="just">
              <a:lnSpc>
                <a:spcPct val="110000"/>
              </a:lnSpc>
              <a:buFont typeface="Wingdings" pitchFamily="2" charset="2"/>
              <a:buChar char="ü"/>
              <a:defRPr/>
            </a:pPr>
            <a:r>
              <a:rPr lang="ru-RU" sz="26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участие в проведении ветеринарно-санитарной экспертизы продуктов и сырья животного происхождения</a:t>
            </a:r>
          </a:p>
          <a:p>
            <a:pPr marL="355600" indent="-355600" algn="just">
              <a:lnSpc>
                <a:spcPct val="110000"/>
              </a:lnSpc>
              <a:buFont typeface="Wingdings" pitchFamily="2" charset="2"/>
              <a:buChar char="ü"/>
              <a:defRPr/>
            </a:pPr>
            <a:r>
              <a:rPr lang="ru-RU" sz="26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проведение санитарно-просветительской деятельности</a:t>
            </a:r>
          </a:p>
          <a:p>
            <a:pPr marL="355600" indent="-355600" algn="just">
              <a:lnSpc>
                <a:spcPct val="110000"/>
              </a:lnSpc>
              <a:buFont typeface="Wingdings" pitchFamily="2" charset="2"/>
              <a:buChar char="ü"/>
              <a:defRPr/>
            </a:pPr>
            <a:r>
              <a:rPr lang="ru-RU" sz="26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выполнение работ по одной или нескольким профессиям рабочих, </a:t>
            </a:r>
            <a:r>
              <a:rPr lang="ru-RU" sz="2600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должнос-тям</a:t>
            </a:r>
            <a:r>
              <a:rPr lang="ru-RU" sz="26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n-cs"/>
              </a:rPr>
              <a:t> служащих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358114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Bookman Old Style" pitchFamily="18" charset="0"/>
              </a:rPr>
              <a:t>Занятия в </a:t>
            </a:r>
            <a:r>
              <a:rPr lang="ru-RU" sz="3600" b="1" dirty="0" err="1" smtClean="0">
                <a:solidFill>
                  <a:srgbClr val="C00000"/>
                </a:solidFill>
                <a:latin typeface="Bookman Old Style" pitchFamily="18" charset="0"/>
              </a:rPr>
              <a:t>зооуголоке</a:t>
            </a:r>
            <a:r>
              <a:rPr lang="ru-RU" sz="3600" b="1" dirty="0" smtClean="0">
                <a:solidFill>
                  <a:srgbClr val="C00000"/>
                </a:solidFill>
                <a:latin typeface="Bookman Old Style" pitchFamily="18" charset="0"/>
              </a:rPr>
              <a:t> колледжа</a:t>
            </a:r>
            <a:endParaRPr lang="ru-RU" sz="36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15363" name="Содержимое 3" descr="cjYEnQzyWxE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219700" y="1341438"/>
            <a:ext cx="3598863" cy="4800600"/>
          </a:xfrm>
        </p:spPr>
      </p:pic>
      <p:pic>
        <p:nvPicPr>
          <p:cNvPr id="15364" name="Рисунок 4" descr="UK25DYXgHLQ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2988" y="1341438"/>
            <a:ext cx="36004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1476375" y="0"/>
            <a:ext cx="7343775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Bookman Old Style" pitchFamily="18" charset="0"/>
                <a:ea typeface="+mj-ea"/>
                <a:cs typeface="+mj-cs"/>
              </a:rPr>
              <a:t>Практическое занятие</a:t>
            </a:r>
            <a:endParaRPr lang="ru-RU" sz="3600" b="1" dirty="0">
              <a:solidFill>
                <a:srgbClr val="C0000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Bookman Old Style" pitchFamily="18" charset="0"/>
              <a:ea typeface="+mj-ea"/>
              <a:cs typeface="+mj-cs"/>
            </a:endParaRPr>
          </a:p>
        </p:txBody>
      </p:sp>
      <p:pic>
        <p:nvPicPr>
          <p:cNvPr id="16387" name="Picture 3" descr="C:\Старый винт\Профориентация\2009\PICT009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58888" y="1069975"/>
            <a:ext cx="7634287" cy="5719763"/>
          </a:xfr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3087</TotalTime>
  <Words>487</Words>
  <Application>Microsoft Office PowerPoint</Application>
  <PresentationFormat>Экран (4:3)</PresentationFormat>
  <Paragraphs>81</Paragraphs>
  <Slides>24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4" baseType="lpstr">
      <vt:lpstr>Arial</vt:lpstr>
      <vt:lpstr>Gill Sans MT</vt:lpstr>
      <vt:lpstr>Wingdings 2</vt:lpstr>
      <vt:lpstr>Verdana</vt:lpstr>
      <vt:lpstr>Calibri</vt:lpstr>
      <vt:lpstr>Bookman Old Style</vt:lpstr>
      <vt:lpstr>Times New Roman</vt:lpstr>
      <vt:lpstr>Corbel</vt:lpstr>
      <vt:lpstr>Wingdings</vt:lpstr>
      <vt:lpstr>Солнцестояние</vt:lpstr>
      <vt:lpstr>Слайд 1</vt:lpstr>
      <vt:lpstr>Профессиональная проба «Ветеринарный фельдшер»</vt:lpstr>
      <vt:lpstr>Цель профессиональной пробы: </vt:lpstr>
      <vt:lpstr>Задачи профессиональной пробы:</vt:lpstr>
      <vt:lpstr>Слайд 5</vt:lpstr>
      <vt:lpstr>Слайд 6</vt:lpstr>
      <vt:lpstr>Слайд 7</vt:lpstr>
      <vt:lpstr>Занятия в зооуголоке колледжа</vt:lpstr>
      <vt:lpstr>Слайд 9</vt:lpstr>
      <vt:lpstr>Слайд 10</vt:lpstr>
      <vt:lpstr>Слайд 11</vt:lpstr>
      <vt:lpstr>Слайд 12</vt:lpstr>
      <vt:lpstr>Слайд 13</vt:lpstr>
      <vt:lpstr>Слайд 14</vt:lpstr>
      <vt:lpstr>Программа профессиональной пробы «Ветеринарный фельдшер» </vt:lpstr>
      <vt:lpstr>Молочная продуктивность. Факторы, влияющие на качество молочной продуктивности. Органолептическая оценка </vt:lpstr>
      <vt:lpstr>Корма и их классификация</vt:lpstr>
      <vt:lpstr>Клиническое исследование  животного </vt:lpstr>
      <vt:lpstr>Методики наложения хирургических повязок  на конечность животного </vt:lpstr>
      <vt:lpstr>Слайд 20</vt:lpstr>
      <vt:lpstr>Слайд 21</vt:lpstr>
      <vt:lpstr>Профессиограмма «Ветеринарный фельдшер» </vt:lpstr>
      <vt:lpstr>Медицинские противопоказания</vt:lpstr>
      <vt:lpstr>Рефлексия, принятие решения</vt:lpstr>
    </vt:vector>
  </TitlesOfParts>
  <Company>Siracusa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Mariajose</dc:creator>
  <cp:lastModifiedBy>Shhekina_JV</cp:lastModifiedBy>
  <cp:revision>81</cp:revision>
  <dcterms:created xsi:type="dcterms:W3CDTF">2009-03-26T20:51:52Z</dcterms:created>
  <dcterms:modified xsi:type="dcterms:W3CDTF">2016-06-21T04:44:58Z</dcterms:modified>
</cp:coreProperties>
</file>