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1" r:id="rId2"/>
    <p:sldId id="256" r:id="rId3"/>
    <p:sldId id="259" r:id="rId4"/>
    <p:sldId id="260" r:id="rId5"/>
    <p:sldId id="273" r:id="rId6"/>
    <p:sldId id="283" r:id="rId7"/>
    <p:sldId id="284" r:id="rId8"/>
    <p:sldId id="271" r:id="rId9"/>
    <p:sldId id="289" r:id="rId10"/>
    <p:sldId id="266" r:id="rId11"/>
    <p:sldId id="288" r:id="rId12"/>
    <p:sldId id="290" r:id="rId13"/>
    <p:sldId id="261" r:id="rId14"/>
    <p:sldId id="262" r:id="rId15"/>
    <p:sldId id="275" r:id="rId16"/>
    <p:sldId id="276" r:id="rId17"/>
    <p:sldId id="277" r:id="rId18"/>
    <p:sldId id="278" r:id="rId19"/>
    <p:sldId id="279" r:id="rId20"/>
    <p:sldId id="286" r:id="rId21"/>
    <p:sldId id="287" r:id="rId22"/>
    <p:sldId id="272" r:id="rId23"/>
    <p:sldId id="280" r:id="rId24"/>
    <p:sldId id="282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DB775E-860D-4D81-8310-01518292FE3E}" type="datetimeFigureOut">
              <a:rPr lang="es-UY"/>
              <a:pPr>
                <a:defRPr/>
              </a:pPr>
              <a:t>21/06/2016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UY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E35D4C-C355-4AC4-AD53-92519463690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2C63BE-A6B9-459E-B7B7-C952F0E22953}" type="slidenum">
              <a:rPr lang="es-UY" smtClean="0">
                <a:latin typeface="Arial" pitchFamily="34" charset="0"/>
              </a:rPr>
              <a:pPr>
                <a:defRPr/>
              </a:pPr>
              <a:t>2</a:t>
            </a:fld>
            <a:endParaRPr lang="es-UY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CD9425-D1E0-482A-B3D7-1A6B0D859221}" type="slidenum">
              <a:rPr lang="es-UY" smtClean="0">
                <a:latin typeface="Arial" pitchFamily="34" charset="0"/>
              </a:rPr>
              <a:pPr>
                <a:defRPr/>
              </a:pPr>
              <a:t>3</a:t>
            </a:fld>
            <a:endParaRPr lang="es-UY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2DDCE9-FC59-4FB9-A003-9EF1322A26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647F-D156-448F-8F34-82B73DA9FB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5132-2672-43D9-9EE9-BC988BC1F5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C215-A2AA-45A7-B6ED-252D2FE833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77AA7D-5848-45B8-9CE4-F9180A3C27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D4A4-6D7C-4A91-8272-6B41CFDF32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F17748-15F2-4F26-853F-56E75C8CBE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DD0F-0003-4BB3-9CCF-B95FA1CE2D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206D67-0A90-4E94-8D44-660C3FF474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2C8204-C322-4754-8F8E-37A288CC8A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5391BD-4234-4A34-BDCF-D9D1CBF7B9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00D27A9-D4FC-49EE-A025-5A291B68FC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702" r:id="rId5"/>
    <p:sldLayoutId id="2147483697" r:id="rId6"/>
    <p:sldLayoutId id="2147483703" r:id="rId7"/>
    <p:sldLayoutId id="2147483704" r:id="rId8"/>
    <p:sldLayoutId id="2147483705" r:id="rId9"/>
    <p:sldLayoutId id="2147483698" r:id="rId10"/>
    <p:sldLayoutId id="2147483699" r:id="rId11"/>
  </p:sldLayoutIdLst>
  <p:transition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330" y="332656"/>
            <a:ext cx="840486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ГБПОУ «Курганский государственный колледж»</a:t>
            </a:r>
          </a:p>
        </p:txBody>
      </p:sp>
      <p:pic>
        <p:nvPicPr>
          <p:cNvPr id="5" name="Picture 2" descr="C:\Documents and Settings\User\Рабочий стол\Презентации на конференцию\Колледж\IMG_4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86" y="1027526"/>
            <a:ext cx="8143931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5" descr="C:\Documents and Settings\Юля\Мои документы\ReceivedFiles\Шалаевский Максим Николаевич\Эмблема Без ф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MG_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00100"/>
            <a:ext cx="7777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350" y="-171450"/>
            <a:ext cx="734536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Занятие на учебной ферме</a:t>
            </a:r>
            <a:endParaRPr lang="ru-RU" sz="36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IMG_08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77057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835150" y="-171450"/>
            <a:ext cx="705802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Учебная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ферма колледжа</a:t>
            </a:r>
            <a:endParaRPr lang="ru-RU" sz="36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835150" y="-171450"/>
            <a:ext cx="705802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Учебная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ферма колледжа</a:t>
            </a:r>
            <a:endParaRPr lang="ru-RU" sz="36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9459" name="Picture 2" descr="IMG_1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08050"/>
            <a:ext cx="78470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af.attachmail.ru/cgi-bin/readmsg/DSCN3178.JPG?x-email=lene82.82@mail.ru&amp;rid=1379369478160533327326447858802067733866&amp;&amp;id=14537125650000000056;0;1&amp;&amp;x-email=lene82.82%40mai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6286544" cy="471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188640"/>
            <a:ext cx="8532440" cy="66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450850" algn="ctr">
              <a:lnSpc>
                <a:spcPct val="111000"/>
              </a:lnSpc>
              <a:defRPr/>
            </a:pPr>
            <a:r>
              <a:rPr lang="ru-RU" sz="3600" b="1" dirty="0">
                <a:ln w="50800"/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ЗАО «Глинки»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857232"/>
            <a:ext cx="757242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Базовое предприятие </a:t>
            </a:r>
          </a:p>
          <a:p>
            <a:pPr algn="ctr">
              <a:defRPr/>
            </a:pPr>
            <a:r>
              <a:rPr lang="ru-RU" sz="2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ГБПОУ «Курганский государственный колледж» </a:t>
            </a:r>
          </a:p>
        </p:txBody>
      </p:sp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1116013" y="6273800"/>
            <a:ext cx="802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Bookman Old Style" pitchFamily="18" charset="0"/>
                <a:cs typeface="Times New Roman" pitchFamily="18" charset="0"/>
              </a:rPr>
              <a:t>Расположено: г. КУРГАН, с. ГЛИНКИ, ул. ЦЕНТРАЛЬНАЯ – 10А</a:t>
            </a:r>
            <a:endParaRPr lang="ru-RU" b="1">
              <a:solidFill>
                <a:srgbClr val="CC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gtv0BgrAF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084888" cy="4562475"/>
          </a:xfrm>
        </p:spPr>
      </p:pic>
      <p:pic>
        <p:nvPicPr>
          <p:cNvPr id="21507" name="Содержимое 3" descr="KaWdIi0yAD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3975" y="2897188"/>
            <a:ext cx="52800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8662" y="5214950"/>
            <a:ext cx="2664296" cy="50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11000"/>
              </a:lnSpc>
              <a:defRPr/>
            </a:pPr>
            <a:r>
              <a:rPr lang="ru-RU" sz="2400" b="1" dirty="0">
                <a:ln w="50800"/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ЗАО «Глинки»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57950" y="857232"/>
            <a:ext cx="2664296" cy="91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11000"/>
              </a:lnSpc>
              <a:defRPr/>
            </a:pPr>
            <a:r>
              <a:rPr lang="ru-RU" sz="2400" b="1" dirty="0" smtClean="0">
                <a:ln w="50800"/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Практическое  занятие</a:t>
            </a:r>
            <a:endParaRPr lang="ru-RU" sz="2400" b="1" dirty="0">
              <a:ln w="50800"/>
              <a:solidFill>
                <a:srgbClr val="C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92150"/>
            <a:ext cx="79629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Программа профессиональной пробы «Ветеринарный фельдшер»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773238"/>
            <a:ext cx="7921625" cy="5084762"/>
          </a:xfrm>
        </p:spPr>
        <p:txBody>
          <a:bodyPr>
            <a:normAutofit fontScale="92500" lnSpcReduction="20000"/>
          </a:bodyPr>
          <a:lstStyle/>
          <a:p>
            <a:pPr marL="361950" indent="-36195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Молочная продуктивность. Факторы, влияющие на качество молочной продуктивности. Органолептическая оценка</a:t>
            </a:r>
          </a:p>
          <a:p>
            <a:pPr marL="361950" indent="-36195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Корма и их классификация.</a:t>
            </a:r>
          </a:p>
          <a:p>
            <a:pPr marL="361950" indent="-36195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Клиническое исследование  животного</a:t>
            </a:r>
          </a:p>
          <a:p>
            <a:pPr marL="361950" indent="-36195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Исследование животного на выявление патологий</a:t>
            </a:r>
          </a:p>
          <a:p>
            <a:pPr marL="361950" indent="-36195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Методики наложения хирургических повязок  на конечность животного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4597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C00000"/>
                </a:solidFill>
                <a:latin typeface="Bookman Old Style" pitchFamily="18" charset="0"/>
              </a:rPr>
              <a:t>Молочная продуктивность. Факторы, влияющие на качество молочной продуктивности. Органолептическая оценка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3555" name="Picture 3" descr="100_2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558165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4683" b="10760"/>
          <a:stretch>
            <a:fillRect/>
          </a:stretch>
        </p:blipFill>
        <p:spPr>
          <a:xfrm>
            <a:off x="4716463" y="4581525"/>
            <a:ext cx="4176712" cy="2022475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0"/>
            <a:ext cx="55451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</a:rPr>
              <a:t>Корма и их классификация</a:t>
            </a:r>
            <a:endParaRPr lang="ru-RU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4579" name="Рисунок 4" descr="100_45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852738"/>
            <a:ext cx="5002213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Содержимое 3" descr="100_453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035050"/>
            <a:ext cx="4319587" cy="3240088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60350"/>
            <a:ext cx="7848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C00000"/>
                </a:solidFill>
                <a:latin typeface="Bookman Old Style" pitchFamily="18" charset="0"/>
              </a:rPr>
              <a:t>Клиническое исследование  животного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5603" name="Picture 6" descr="Фото02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44675"/>
            <a:ext cx="375126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BmAZ4a2_mhQ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836613"/>
            <a:ext cx="3598862" cy="4800600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C00000"/>
                </a:solidFill>
                <a:latin typeface="Bookman Old Style" pitchFamily="18" charset="0"/>
              </a:rPr>
              <a:t>Методики наложения хирургических повязок  на конечность животного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7" name="Содержимое 3" descr="bcDMC2Eh_C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25538"/>
            <a:ext cx="3671887" cy="5183187"/>
          </a:xfrm>
        </p:spPr>
      </p:pic>
      <p:pic>
        <p:nvPicPr>
          <p:cNvPr id="26628" name="Picture 6" descr="https://i.ytimg.com/vi/uZFBM1GkVg8/maxresdefault.jpg"/>
          <p:cNvPicPr>
            <a:picLocks noChangeAspect="1" noChangeArrowheads="1"/>
          </p:cNvPicPr>
          <p:nvPr/>
        </p:nvPicPr>
        <p:blipFill>
          <a:blip r:embed="rId3"/>
          <a:srcRect l="2362" r="10226" b="12766"/>
          <a:stretch>
            <a:fillRect/>
          </a:stretch>
        </p:blipFill>
        <p:spPr bwMode="auto">
          <a:xfrm>
            <a:off x="4787900" y="1125538"/>
            <a:ext cx="4105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ttp://i.ytimg.com/vi/maR3Rq-Bohc/hqdefault.jpg"/>
          <p:cNvPicPr>
            <a:picLocks noChangeAspect="1" noChangeArrowheads="1"/>
          </p:cNvPicPr>
          <p:nvPr/>
        </p:nvPicPr>
        <p:blipFill>
          <a:blip r:embed="rId4"/>
          <a:srcRect l="14175" t="12601" r="8652" b="11801"/>
          <a:stretch>
            <a:fillRect/>
          </a:stretch>
        </p:blipFill>
        <p:spPr bwMode="auto">
          <a:xfrm>
            <a:off x="4787900" y="3716338"/>
            <a:ext cx="41052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71538" y="285728"/>
            <a:ext cx="7772400" cy="14700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effectLst/>
                <a:latin typeface="Bookman Old Style" pitchFamily="18" charset="0"/>
                <a:cs typeface="Times New Roman" pitchFamily="18" charset="0"/>
              </a:rPr>
              <a:t>Профессиональная проба «Ветеринарный фельдшер»</a:t>
            </a:r>
            <a:endParaRPr lang="es-ES" sz="4000" b="1" dirty="0" smtClean="0">
              <a:solidFill>
                <a:srgbClr val="C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9219" name="Picture 2" descr="http://finhow.ru/wp-content/uploads/2015/12/3453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643182"/>
            <a:ext cx="4608513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4" descr="&amp;Kcy;&amp;acy;&amp;rcy;&amp;tcy;&amp;icy;&amp;ncy;&amp;kcy;&amp;icy; &amp;pcy;&amp;ocy; &amp;zcy;&amp;acy;&amp;pcy;&amp;rcy;&amp;ocy;&amp;scy;&amp;ucy; &amp;pcy;&amp;rcy;&amp;ocy;&amp;fcy;&amp;iecy;&amp;scy;&amp;scy;&amp;icy;&amp;yacy; &amp;vcy;&amp;iecy;&amp;tcy;&amp;iecy;&amp;rcy;&amp;icy;&amp;ncy;&amp;acy;&amp;rcy; &amp;rcy;&amp;icy;&amp;scy;&amp;u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AutoShape 6" descr="&amp;Kcy;&amp;acy;&amp;rcy;&amp;tcy;&amp;icy;&amp;ncy;&amp;kcy;&amp;icy; &amp;pcy;&amp;ocy; &amp;zcy;&amp;acy;&amp;pcy;&amp;rcy;&amp;ocy;&amp;scy;&amp;ucy; &amp;pcy;&amp;rcy;&amp;ocy;&amp;fcy;&amp;iecy;&amp;scy;&amp;scy;&amp;icy;&amp;yacy; &amp;vcy;&amp;iecy;&amp;tcy;&amp;iecy;&amp;rcy;&amp;icy;&amp;ncy;&amp;acy;&amp;rcy; &amp;rcy;&amp;icy;&amp;scy;&amp;u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714480" y="1857364"/>
            <a:ext cx="724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Специальность «Ветеринария»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71736" y="5857892"/>
            <a:ext cx="511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Автор – </a:t>
            </a:r>
            <a:r>
              <a:rPr lang="ru-RU" sz="1600" b="1" i="1" dirty="0" err="1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Шарипова</a:t>
            </a:r>
            <a:r>
              <a:rPr lang="ru-RU" sz="1600" b="1" i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Наталья Викторовна,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преподаватель ветеринарных дисциплин 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высшей квалификационной категории</a:t>
            </a:r>
            <a:endParaRPr lang="ru-RU" sz="1600" b="1" i="1" dirty="0">
              <a:solidFill>
                <a:srgbClr val="0070C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900113" y="188913"/>
            <a:ext cx="8243887" cy="10795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latin typeface="Bookman Old Style" pitchFamily="18" charset="0"/>
              </a:rPr>
              <a:t>Освоение программы позволит знать: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1042988" y="981075"/>
            <a:ext cx="7921625" cy="4852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содержание и характер труда профессии «Ветеринарный фельдшер»</a:t>
            </a:r>
          </a:p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основные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номативно-правовые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акты и терминологию в области профессиональной деятельности по диагностике,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профилак-тике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и лечению животных</a:t>
            </a:r>
          </a:p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основы технологии производства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продук-ции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животноводства и мясных продуктов</a:t>
            </a:r>
          </a:p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зоогигиенические и ветеринарные правила содержания животных</a:t>
            </a:r>
          </a:p>
          <a:p>
            <a:pPr marL="355600" indent="-355600" algn="just">
              <a:lnSpc>
                <a:spcPct val="90000"/>
              </a:lnSpc>
              <a:defRPr/>
            </a:pPr>
            <a:endParaRPr lang="ru-RU" sz="2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900113" y="188913"/>
            <a:ext cx="8243887" cy="10795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latin typeface="Bookman Old Style" pitchFamily="18" charset="0"/>
              </a:rPr>
              <a:t>Освоение программы позволит уметь: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1042988" y="981075"/>
            <a:ext cx="7921625" cy="4852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соотносить свои способности с профессионально важными качествами профессии «Ветеринарный фельдшер»</a:t>
            </a:r>
          </a:p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проводить профилактические, лечебные и ветеринарно-санитарные мероприятия</a:t>
            </a:r>
          </a:p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проводить клинический осмотр, ставить диагноз и лечить больных животных</a:t>
            </a:r>
          </a:p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соблюдать правила безопасности труда, пожарной безопасности, санитарии, гигиены</a:t>
            </a:r>
          </a:p>
          <a:p>
            <a:pPr marL="355600" indent="-355600" algn="just">
              <a:lnSpc>
                <a:spcPct val="90000"/>
              </a:lnSpc>
              <a:defRPr/>
            </a:pPr>
            <a:endParaRPr lang="ru-RU" sz="2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Профессиограмма</a:t>
            </a: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«Ветеринарный фельдшер»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8280400" cy="5588000"/>
          </a:xfrm>
        </p:spPr>
        <p:txBody>
          <a:bodyPr>
            <a:normAutofit fontScale="92500"/>
          </a:bodyPr>
          <a:lstStyle/>
          <a:p>
            <a:pPr marL="640080" lvl="1" indent="-23774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склонность к работе с животными 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гибкость и самостоятельность мышления 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хорошие аналитические способности 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способность принимать быстрые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нестан-дартные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решения, инициативность 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способность работать в условиях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ненор-мированного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графика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физическая и эмоциональная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выносли-вость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640080" lvl="1" indent="-23774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ответственность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наблюдательность </a:t>
            </a:r>
          </a:p>
          <a:p>
            <a:pPr marL="640080" lvl="1" indent="-23774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небрезгливость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9700" name="Picture 8" descr="http://3.bp.blogspot.com/-bdwrecEHVYo/UTAsjYTEWtI/AAAAAAAAAN0/6eLeMkMPqaw/s1600/1360405552_zaboti-beterin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810125"/>
            <a:ext cx="20177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49776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Медицинские противопоказания</a:t>
            </a:r>
            <a:endParaRPr lang="ru-RU" sz="3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341438"/>
            <a:ext cx="8137525" cy="4525962"/>
          </a:xfrm>
        </p:spPr>
        <p:txBody>
          <a:bodyPr>
            <a:norm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нарушения функций </a:t>
            </a:r>
            <a:r>
              <a:rPr lang="ru-RU" sz="2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опорно-двига-тельного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аппарата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заболевания нервной системы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заболевания </a:t>
            </a:r>
            <a:r>
              <a:rPr lang="ru-RU" sz="2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сердечно-сосудистой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системы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заболевания органов дыхания; </a:t>
            </a:r>
            <a:r>
              <a:rPr lang="ru-RU" sz="27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психичес-кие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заболевания 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аллергические заболевания (на животных) 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эндокринные заболевания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0724" name="Picture 2" descr="https://ubb.org.ua/media/projects/2012/03/20/f7dc857d8156049f55eef4575916004850d94a50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1888" y="4652963"/>
            <a:ext cx="29321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kibastuz.kz/images/photos/medium/article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85273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550" y="1916113"/>
            <a:ext cx="749776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Рефлексия, принятие решения</a:t>
            </a:r>
            <a:endParaRPr lang="ru-RU" sz="3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1748" name="Picture 4" descr="http://1.bp.blogspot.com/_OdPc6VrBegE/TSmdHRsrseI/AAAAAAAAAbI/XzWaqeBfYok/s1600/%25D0%25B2%25D0%25BE%25D0%25BF%25D1%2580%25D0%25BE%25D1%2581-%25D1%2587%25D0%25B5%25D0%25BB%25D0%25BE%25D0%25B2%25D0%25B5%25D0%25B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9175" y="188913"/>
            <a:ext cx="17748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827088" y="274638"/>
            <a:ext cx="83169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Цель профессиональной пробы: 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idx="1"/>
          </p:nvPr>
        </p:nvSpPr>
        <p:spPr>
          <a:xfrm>
            <a:off x="1187450" y="1268413"/>
            <a:ext cx="7653338" cy="4525962"/>
          </a:xfrm>
        </p:spPr>
        <p:txBody>
          <a:bodyPr>
            <a:normAutofit/>
          </a:bodyPr>
          <a:lstStyle/>
          <a:p>
            <a:pPr marL="0" indent="3556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Формирование осознанного собственного мнения о выборе профессии ветеринара и путях получения дальнейшего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образо-вания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 в сфере деятельности, связанной  с ветеринарией</a:t>
            </a:r>
          </a:p>
        </p:txBody>
      </p:sp>
      <p:pic>
        <p:nvPicPr>
          <p:cNvPr id="10244" name="Picture 2" descr="http://www.panaceya.com.ua/wp-content/uploads/2014/11/%D0%BA%D1%80%D0%B5%D0%B0%D1%82%D0%B8%D0%B21.jpg"/>
          <p:cNvPicPr>
            <a:picLocks noChangeAspect="1" noChangeArrowheads="1"/>
          </p:cNvPicPr>
          <p:nvPr/>
        </p:nvPicPr>
        <p:blipFill>
          <a:blip r:embed="rId3"/>
          <a:srcRect t="8571" b="8232"/>
          <a:stretch>
            <a:fillRect/>
          </a:stretch>
        </p:blipFill>
        <p:spPr bwMode="auto">
          <a:xfrm>
            <a:off x="6372225" y="4581525"/>
            <a:ext cx="25209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h2.by/wp-content/uploads/2015/11/Razrabotka-pozicionirovanija_0.jpg"/>
          <p:cNvPicPr>
            <a:picLocks noChangeAspect="1" noChangeArrowheads="1"/>
          </p:cNvPicPr>
          <p:nvPr/>
        </p:nvPicPr>
        <p:blipFill>
          <a:blip r:embed="rId2"/>
          <a:srcRect r="6793"/>
          <a:stretch>
            <a:fillRect/>
          </a:stretch>
        </p:blipFill>
        <p:spPr bwMode="auto">
          <a:xfrm>
            <a:off x="4341813" y="4797425"/>
            <a:ext cx="48021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67568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C00000"/>
                </a:solidFill>
                <a:latin typeface="Bookman Old Style" pitchFamily="18" charset="0"/>
              </a:rPr>
              <a:t>Задачи профессиональной пробы:</a:t>
            </a:r>
            <a:endParaRPr lang="ru-RU" sz="35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256213"/>
          </a:xfrm>
        </p:spPr>
        <p:txBody>
          <a:bodyPr>
            <a:normAutofit/>
          </a:bodyPr>
          <a:lstStyle/>
          <a:p>
            <a:pPr marL="723900" indent="-2730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получение  трудовых умений и навыков</a:t>
            </a:r>
          </a:p>
          <a:p>
            <a:pPr marL="723900" indent="-2730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привитие навыков самоопределения</a:t>
            </a:r>
          </a:p>
          <a:p>
            <a:pPr marL="723900" indent="-2730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освоение первоначальных знаний и умений в области трудовой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деятель-ности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связанных с ветеринарией</a:t>
            </a:r>
          </a:p>
          <a:p>
            <a:pPr marL="723900" indent="-2730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самостоятельности и умение делать обоснованный выбор</a:t>
            </a:r>
          </a:p>
          <a:p>
            <a:pPr marL="723900" indent="-2730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профессионально важных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ка-честв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личности, характерных для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про-фессии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ветеринар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333375"/>
            <a:ext cx="8243887" cy="1079500"/>
          </a:xfrm>
        </p:spPr>
        <p:txBody>
          <a:bodyPr>
            <a:normAutofit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Область профессиональной деятельности: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8888" y="1557338"/>
            <a:ext cx="763428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организация и осуществление деятельности по оказанию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вете-ринарных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услуг путем проведения профилактических,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диагностичес-ких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и лечебных мероприятий </a:t>
            </a:r>
          </a:p>
        </p:txBody>
      </p:sp>
      <p:pic>
        <p:nvPicPr>
          <p:cNvPr id="12292" name="Picture 4" descr="http://www.kbgau.ru/upload/medialibrary/af5/center_for_veterinary_medicin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365625"/>
            <a:ext cx="3527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s://d1iiooxwdowqwr.cloudfront.net/pub/appsubmissions/20140221032747_ewew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4221163"/>
            <a:ext cx="2447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900113" y="188913"/>
            <a:ext cx="8243887" cy="10795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latin typeface="Bookman Old Style" pitchFamily="18" charset="0"/>
              </a:rPr>
              <a:t>Объекты профессиональной деятельности: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1042988" y="981075"/>
            <a:ext cx="7921625" cy="5492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сельскохозяйственные и домашние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жи-вотные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, их окружение и условия содержания</a:t>
            </a:r>
          </a:p>
          <a:p>
            <a:pPr marL="355600" indent="-355600"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сельскохозяйственная продукция и сырье домашнего происхождения</a:t>
            </a:r>
          </a:p>
          <a:p>
            <a:pPr marL="355600" indent="-355600"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биологические, лекарственные и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дезин-фицирующие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препараты,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предназначен-ные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для животных</a:t>
            </a:r>
          </a:p>
          <a:p>
            <a:pPr marL="355600" indent="-355600"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ветеринарные инструменты, оборудование и аппаратура</a:t>
            </a:r>
          </a:p>
          <a:p>
            <a:pPr marL="355600" indent="-355600"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информация о заболеваниях животных и мерах по их профилактике</a:t>
            </a:r>
          </a:p>
          <a:p>
            <a:pPr marL="355600" indent="-355600"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процессы организации и управления в ветеринарии</a:t>
            </a:r>
          </a:p>
          <a:p>
            <a:pPr marL="355600" indent="-355600"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первичные трудовые коллективы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900113" y="404813"/>
            <a:ext cx="8243887" cy="10795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latin typeface="Bookman Old Style" pitchFamily="18" charset="0"/>
              </a:rPr>
              <a:t>Виды деятельности:</a:t>
            </a: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1042988" y="981075"/>
            <a:ext cx="7921625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осуществление зоогигиенических,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профи-лактических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и ветеринарно-санитарных мероприятий</a:t>
            </a:r>
          </a:p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участие в диагностике и лечении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забо-леваний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сельскохозяйственных животных</a:t>
            </a:r>
          </a:p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участие в проведении ветеринарно-санитарной экспертизы продуктов и сырья животного происхождения</a:t>
            </a:r>
          </a:p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проведение санитарно-просветительской деятельности</a:t>
            </a:r>
          </a:p>
          <a:p>
            <a:pPr marL="355600" indent="-355600" algn="just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выполнение работ по одной или нескольким профессиям рабочих,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должнос-тям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служащих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35811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Занятия в </a:t>
            </a:r>
            <a:r>
              <a:rPr lang="ru-RU" sz="3600" b="1" dirty="0" err="1" smtClean="0">
                <a:solidFill>
                  <a:srgbClr val="C00000"/>
                </a:solidFill>
                <a:latin typeface="Bookman Old Style" pitchFamily="18" charset="0"/>
              </a:rPr>
              <a:t>зооуголоке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 колледжа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5363" name="Содержимое 3" descr="cjYEnQzyWx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341438"/>
            <a:ext cx="3598863" cy="4800600"/>
          </a:xfrm>
        </p:spPr>
      </p:pic>
      <p:pic>
        <p:nvPicPr>
          <p:cNvPr id="15364" name="Рисунок 4" descr="UK25DYXgHLQ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41438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76375" y="0"/>
            <a:ext cx="73437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Практическое занятие</a:t>
            </a:r>
            <a:endParaRPr lang="ru-RU" sz="36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6387" name="Picture 3" descr="C:\Старый винт\Профориентация\2009\PICT00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069975"/>
            <a:ext cx="7634287" cy="5719763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3087</TotalTime>
  <Words>487</Words>
  <Application>Microsoft Office PowerPoint</Application>
  <PresentationFormat>Экран (4:3)</PresentationFormat>
  <Paragraphs>81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Gill Sans MT</vt:lpstr>
      <vt:lpstr>Wingdings 2</vt:lpstr>
      <vt:lpstr>Verdana</vt:lpstr>
      <vt:lpstr>Calibri</vt:lpstr>
      <vt:lpstr>Bookman Old Style</vt:lpstr>
      <vt:lpstr>Times New Roman</vt:lpstr>
      <vt:lpstr>Corbel</vt:lpstr>
      <vt:lpstr>Wingdings</vt:lpstr>
      <vt:lpstr>Солнцестояние</vt:lpstr>
      <vt:lpstr>Слайд 1</vt:lpstr>
      <vt:lpstr>Профессиональная проба «Ветеринарный фельдшер»</vt:lpstr>
      <vt:lpstr>Цель профессиональной пробы: </vt:lpstr>
      <vt:lpstr>Задачи профессиональной пробы:</vt:lpstr>
      <vt:lpstr>Слайд 5</vt:lpstr>
      <vt:lpstr>Слайд 6</vt:lpstr>
      <vt:lpstr>Слайд 7</vt:lpstr>
      <vt:lpstr>Занятия в зооуголоке колледжа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Программа профессиональной пробы «Ветеринарный фельдшер» </vt:lpstr>
      <vt:lpstr>Молочная продуктивность. Факторы, влияющие на качество молочной продуктивности. Органолептическая оценка </vt:lpstr>
      <vt:lpstr>Корма и их классификация</vt:lpstr>
      <vt:lpstr>Клиническое исследование  животного </vt:lpstr>
      <vt:lpstr>Методики наложения хирургических повязок  на конечность животного </vt:lpstr>
      <vt:lpstr>Слайд 20</vt:lpstr>
      <vt:lpstr>Слайд 21</vt:lpstr>
      <vt:lpstr>Профессиограмма «Ветеринарный фельдшер» </vt:lpstr>
      <vt:lpstr>Медицинские противопоказания</vt:lpstr>
      <vt:lpstr>Рефлексия, принятие решения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Shhekina_JV</cp:lastModifiedBy>
  <cp:revision>81</cp:revision>
  <dcterms:created xsi:type="dcterms:W3CDTF">2009-03-26T20:51:52Z</dcterms:created>
  <dcterms:modified xsi:type="dcterms:W3CDTF">2016-06-21T04:44:58Z</dcterms:modified>
</cp:coreProperties>
</file>